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519" r:id="rId2"/>
    <p:sldId id="492" r:id="rId3"/>
    <p:sldId id="493" r:id="rId4"/>
    <p:sldId id="496" r:id="rId5"/>
    <p:sldId id="497" r:id="rId6"/>
    <p:sldId id="498" r:id="rId7"/>
    <p:sldId id="499" r:id="rId8"/>
    <p:sldId id="500" r:id="rId9"/>
    <p:sldId id="502" r:id="rId10"/>
    <p:sldId id="503" r:id="rId11"/>
    <p:sldId id="504" r:id="rId12"/>
    <p:sldId id="514" r:id="rId13"/>
    <p:sldId id="526" r:id="rId14"/>
    <p:sldId id="521" r:id="rId15"/>
    <p:sldId id="518" r:id="rId16"/>
    <p:sldId id="522" r:id="rId17"/>
    <p:sldId id="524" r:id="rId18"/>
    <p:sldId id="525" r:id="rId19"/>
    <p:sldId id="523" r:id="rId20"/>
    <p:sldId id="501" r:id="rId21"/>
    <p:sldId id="491" r:id="rId2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windell, Andrew" userId="762687f9-1666-49bf-a43a-079502c16a24" providerId="ADAL" clId="{5B06DAA9-BCDE-486C-89DD-DF43D673BB56}"/>
    <pc:docChg chg="modSld">
      <pc:chgData name="Swindell, Andrew" userId="762687f9-1666-49bf-a43a-079502c16a24" providerId="ADAL" clId="{5B06DAA9-BCDE-486C-89DD-DF43D673BB56}" dt="2020-01-20T04:26:54.678" v="0" actId="255"/>
      <pc:docMkLst>
        <pc:docMk/>
      </pc:docMkLst>
      <pc:sldChg chg="modSp">
        <pc:chgData name="Swindell, Andrew" userId="762687f9-1666-49bf-a43a-079502c16a24" providerId="ADAL" clId="{5B06DAA9-BCDE-486C-89DD-DF43D673BB56}" dt="2020-01-20T04:26:54.678" v="0" actId="255"/>
        <pc:sldMkLst>
          <pc:docMk/>
          <pc:sldMk cId="279081962" sldId="526"/>
        </pc:sldMkLst>
        <pc:spChg chg="mod">
          <ac:chgData name="Swindell, Andrew" userId="762687f9-1666-49bf-a43a-079502c16a24" providerId="ADAL" clId="{5B06DAA9-BCDE-486C-89DD-DF43D673BB56}" dt="2020-01-20T04:26:54.678" v="0" actId="255"/>
          <ac:spMkLst>
            <pc:docMk/>
            <pc:sldMk cId="279081962" sldId="526"/>
            <ac:spMk id="2" creationId="{66FA70BD-0590-4AA5-8286-A75923F6DE11}"/>
          </ac:spMkLst>
        </pc:spChg>
      </pc:sldChg>
    </pc:docChg>
  </pc:docChgLst>
  <pc:docChgLst>
    <pc:chgData name="Swindell, Andrew" userId="762687f9-1666-49bf-a43a-079502c16a24" providerId="ADAL" clId="{0E0C7E28-7AD0-4F2A-8A45-9B49A7469853}"/>
  </pc:docChgLst>
  <pc:docChgLst>
    <pc:chgData name="Swindell, Andrew" userId="762687f9-1666-49bf-a43a-079502c16a24" providerId="ADAL" clId="{854DCFCD-F030-486F-8669-735E78BC6CBE}"/>
    <pc:docChg chg="custSel addSld modSld sldOrd modNotesMaster">
      <pc:chgData name="Swindell, Andrew" userId="762687f9-1666-49bf-a43a-079502c16a24" providerId="ADAL" clId="{854DCFCD-F030-486F-8669-735E78BC6CBE}" dt="2019-11-29T00:11:24.468" v="547" actId="20577"/>
      <pc:docMkLst>
        <pc:docMk/>
      </pc:docMkLst>
      <pc:sldChg chg="modSp">
        <pc:chgData name="Swindell, Andrew" userId="762687f9-1666-49bf-a43a-079502c16a24" providerId="ADAL" clId="{854DCFCD-F030-486F-8669-735E78BC6CBE}" dt="2019-11-28T23:53:11.933" v="6" actId="14100"/>
        <pc:sldMkLst>
          <pc:docMk/>
          <pc:sldMk cId="145788846" sldId="492"/>
        </pc:sldMkLst>
        <pc:spChg chg="mod">
          <ac:chgData name="Swindell, Andrew" userId="762687f9-1666-49bf-a43a-079502c16a24" providerId="ADAL" clId="{854DCFCD-F030-486F-8669-735E78BC6CBE}" dt="2019-11-28T23:53:11.933" v="6" actId="14100"/>
          <ac:spMkLst>
            <pc:docMk/>
            <pc:sldMk cId="145788846" sldId="492"/>
            <ac:spMk id="6" creationId="{00000000-0000-0000-0000-000000000000}"/>
          </ac:spMkLst>
        </pc:spChg>
      </pc:sldChg>
      <pc:sldChg chg="modSp">
        <pc:chgData name="Swindell, Andrew" userId="762687f9-1666-49bf-a43a-079502c16a24" providerId="ADAL" clId="{854DCFCD-F030-486F-8669-735E78BC6CBE}" dt="2019-11-29T00:04:03.928" v="192" actId="20577"/>
        <pc:sldMkLst>
          <pc:docMk/>
          <pc:sldMk cId="767111867" sldId="496"/>
        </pc:sldMkLst>
        <pc:spChg chg="mod">
          <ac:chgData name="Swindell, Andrew" userId="762687f9-1666-49bf-a43a-079502c16a24" providerId="ADAL" clId="{854DCFCD-F030-486F-8669-735E78BC6CBE}" dt="2019-11-29T00:04:03.928" v="192" actId="20577"/>
          <ac:spMkLst>
            <pc:docMk/>
            <pc:sldMk cId="767111867" sldId="496"/>
            <ac:spMk id="2" creationId="{00000000-0000-0000-0000-000000000000}"/>
          </ac:spMkLst>
        </pc:spChg>
      </pc:sldChg>
      <pc:sldChg chg="modSp">
        <pc:chgData name="Swindell, Andrew" userId="762687f9-1666-49bf-a43a-079502c16a24" providerId="ADAL" clId="{854DCFCD-F030-486F-8669-735E78BC6CBE}" dt="2019-11-29T00:04:20.838" v="215" actId="14100"/>
        <pc:sldMkLst>
          <pc:docMk/>
          <pc:sldMk cId="2867585616" sldId="497"/>
        </pc:sldMkLst>
        <pc:spChg chg="mod">
          <ac:chgData name="Swindell, Andrew" userId="762687f9-1666-49bf-a43a-079502c16a24" providerId="ADAL" clId="{854DCFCD-F030-486F-8669-735E78BC6CBE}" dt="2019-11-29T00:04:20.838" v="215" actId="14100"/>
          <ac:spMkLst>
            <pc:docMk/>
            <pc:sldMk cId="2867585616" sldId="497"/>
            <ac:spMk id="2" creationId="{00000000-0000-0000-0000-000000000000}"/>
          </ac:spMkLst>
        </pc:spChg>
      </pc:sldChg>
      <pc:sldChg chg="addSp modSp ord">
        <pc:chgData name="Swindell, Andrew" userId="762687f9-1666-49bf-a43a-079502c16a24" providerId="ADAL" clId="{854DCFCD-F030-486F-8669-735E78BC6CBE}" dt="2019-11-29T00:07:21.617" v="384"/>
        <pc:sldMkLst>
          <pc:docMk/>
          <pc:sldMk cId="1007429246" sldId="498"/>
        </pc:sldMkLst>
        <pc:spChg chg="add mod">
          <ac:chgData name="Swindell, Andrew" userId="762687f9-1666-49bf-a43a-079502c16a24" providerId="ADAL" clId="{854DCFCD-F030-486F-8669-735E78BC6CBE}" dt="2019-11-29T00:05:33.577" v="241" actId="122"/>
          <ac:spMkLst>
            <pc:docMk/>
            <pc:sldMk cId="1007429246" sldId="498"/>
            <ac:spMk id="5" creationId="{F2BE4A3C-E14E-4C30-9DB9-F9EADCE3497A}"/>
          </ac:spMkLst>
        </pc:spChg>
        <pc:spChg chg="add mod">
          <ac:chgData name="Swindell, Andrew" userId="762687f9-1666-49bf-a43a-079502c16a24" providerId="ADAL" clId="{854DCFCD-F030-486F-8669-735E78BC6CBE}" dt="2019-11-29T00:05:50.929" v="255" actId="20577"/>
          <ac:spMkLst>
            <pc:docMk/>
            <pc:sldMk cId="1007429246" sldId="498"/>
            <ac:spMk id="9" creationId="{389F49C6-0532-449C-9071-A60D8A482634}"/>
          </ac:spMkLst>
        </pc:spChg>
        <pc:spChg chg="add mod">
          <ac:chgData name="Swindell, Andrew" userId="762687f9-1666-49bf-a43a-079502c16a24" providerId="ADAL" clId="{854DCFCD-F030-486F-8669-735E78BC6CBE}" dt="2019-11-29T00:06:33.404" v="364" actId="14100"/>
          <ac:spMkLst>
            <pc:docMk/>
            <pc:sldMk cId="1007429246" sldId="498"/>
            <ac:spMk id="10" creationId="{87B1736C-D0DC-4396-A6FF-2409CB7AE66D}"/>
          </ac:spMkLst>
        </pc:spChg>
        <pc:spChg chg="add mod">
          <ac:chgData name="Swindell, Andrew" userId="762687f9-1666-49bf-a43a-079502c16a24" providerId="ADAL" clId="{854DCFCD-F030-486F-8669-735E78BC6CBE}" dt="2019-11-29T00:06:49.254" v="383" actId="1076"/>
          <ac:spMkLst>
            <pc:docMk/>
            <pc:sldMk cId="1007429246" sldId="498"/>
            <ac:spMk id="11" creationId="{9D349920-7DF9-46DB-80D0-7935261B8B73}"/>
          </ac:spMkLst>
        </pc:spChg>
      </pc:sldChg>
      <pc:sldChg chg="modSp ord">
        <pc:chgData name="Swindell, Andrew" userId="762687f9-1666-49bf-a43a-079502c16a24" providerId="ADAL" clId="{854DCFCD-F030-486F-8669-735E78BC6CBE}" dt="2019-11-29T00:09:37.506" v="463" actId="20577"/>
        <pc:sldMkLst>
          <pc:docMk/>
          <pc:sldMk cId="4123949915" sldId="499"/>
        </pc:sldMkLst>
        <pc:spChg chg="mod">
          <ac:chgData name="Swindell, Andrew" userId="762687f9-1666-49bf-a43a-079502c16a24" providerId="ADAL" clId="{854DCFCD-F030-486F-8669-735E78BC6CBE}" dt="2019-11-29T00:08:59.803" v="390" actId="14100"/>
          <ac:spMkLst>
            <pc:docMk/>
            <pc:sldMk cId="4123949915" sldId="499"/>
            <ac:spMk id="2" creationId="{00000000-0000-0000-0000-000000000000}"/>
          </ac:spMkLst>
        </pc:spChg>
        <pc:spChg chg="mod">
          <ac:chgData name="Swindell, Andrew" userId="762687f9-1666-49bf-a43a-079502c16a24" providerId="ADAL" clId="{854DCFCD-F030-486F-8669-735E78BC6CBE}" dt="2019-11-29T00:09:37.506" v="463" actId="20577"/>
          <ac:spMkLst>
            <pc:docMk/>
            <pc:sldMk cId="4123949915" sldId="499"/>
            <ac:spMk id="3" creationId="{00000000-0000-0000-0000-000000000000}"/>
          </ac:spMkLst>
        </pc:spChg>
      </pc:sldChg>
      <pc:sldChg chg="modSp">
        <pc:chgData name="Swindell, Andrew" userId="762687f9-1666-49bf-a43a-079502c16a24" providerId="ADAL" clId="{854DCFCD-F030-486F-8669-735E78BC6CBE}" dt="2019-11-28T23:52:29.504" v="1" actId="20577"/>
        <pc:sldMkLst>
          <pc:docMk/>
          <pc:sldMk cId="1804927318" sldId="500"/>
        </pc:sldMkLst>
        <pc:spChg chg="mod">
          <ac:chgData name="Swindell, Andrew" userId="762687f9-1666-49bf-a43a-079502c16a24" providerId="ADAL" clId="{854DCFCD-F030-486F-8669-735E78BC6CBE}" dt="2019-11-28T23:52:29.504" v="1" actId="20577"/>
          <ac:spMkLst>
            <pc:docMk/>
            <pc:sldMk cId="1804927318" sldId="500"/>
            <ac:spMk id="6" creationId="{00000000-0000-0000-0000-000000000000}"/>
          </ac:spMkLst>
        </pc:spChg>
      </pc:sldChg>
      <pc:sldChg chg="modSp">
        <pc:chgData name="Swindell, Andrew" userId="762687f9-1666-49bf-a43a-079502c16a24" providerId="ADAL" clId="{854DCFCD-F030-486F-8669-735E78BC6CBE}" dt="2019-11-29T00:11:24.468" v="547" actId="20577"/>
        <pc:sldMkLst>
          <pc:docMk/>
          <pc:sldMk cId="2777383084" sldId="501"/>
        </pc:sldMkLst>
        <pc:spChg chg="mod">
          <ac:chgData name="Swindell, Andrew" userId="762687f9-1666-49bf-a43a-079502c16a24" providerId="ADAL" clId="{854DCFCD-F030-486F-8669-735E78BC6CBE}" dt="2019-11-29T00:11:24.468" v="547" actId="20577"/>
          <ac:spMkLst>
            <pc:docMk/>
            <pc:sldMk cId="2777383084" sldId="501"/>
            <ac:spMk id="4" creationId="{00000000-0000-0000-0000-000000000000}"/>
          </ac:spMkLst>
        </pc:spChg>
      </pc:sldChg>
      <pc:sldChg chg="modNotes">
        <pc:chgData name="Swindell, Andrew" userId="762687f9-1666-49bf-a43a-079502c16a24" providerId="ADAL" clId="{854DCFCD-F030-486F-8669-735E78BC6CBE}" dt="2019-11-29T00:02:04.144" v="171"/>
        <pc:sldMkLst>
          <pc:docMk/>
          <pc:sldMk cId="4048424098" sldId="502"/>
        </pc:sldMkLst>
      </pc:sldChg>
      <pc:sldChg chg="modNotes">
        <pc:chgData name="Swindell, Andrew" userId="762687f9-1666-49bf-a43a-079502c16a24" providerId="ADAL" clId="{854DCFCD-F030-486F-8669-735E78BC6CBE}" dt="2019-11-29T00:02:04.144" v="171"/>
        <pc:sldMkLst>
          <pc:docMk/>
          <pc:sldMk cId="2594303124" sldId="504"/>
        </pc:sldMkLst>
      </pc:sldChg>
      <pc:sldChg chg="modSp">
        <pc:chgData name="Swindell, Andrew" userId="762687f9-1666-49bf-a43a-079502c16a24" providerId="ADAL" clId="{854DCFCD-F030-486F-8669-735E78BC6CBE}" dt="2019-11-28T23:59:45.742" v="161" actId="113"/>
        <pc:sldMkLst>
          <pc:docMk/>
          <pc:sldMk cId="1416873632" sldId="521"/>
        </pc:sldMkLst>
        <pc:spChg chg="mod">
          <ac:chgData name="Swindell, Andrew" userId="762687f9-1666-49bf-a43a-079502c16a24" providerId="ADAL" clId="{854DCFCD-F030-486F-8669-735E78BC6CBE}" dt="2019-11-28T23:59:01.957" v="153" actId="20577"/>
          <ac:spMkLst>
            <pc:docMk/>
            <pc:sldMk cId="1416873632" sldId="521"/>
            <ac:spMk id="2" creationId="{2148EFA6-AFE9-44B1-88E3-619FBA4C02D1}"/>
          </ac:spMkLst>
        </pc:spChg>
        <pc:spChg chg="mod">
          <ac:chgData name="Swindell, Andrew" userId="762687f9-1666-49bf-a43a-079502c16a24" providerId="ADAL" clId="{854DCFCD-F030-486F-8669-735E78BC6CBE}" dt="2019-11-28T23:59:26.567" v="157" actId="14100"/>
          <ac:spMkLst>
            <pc:docMk/>
            <pc:sldMk cId="1416873632" sldId="521"/>
            <ac:spMk id="5" creationId="{807588D6-FCEC-4E81-82C1-8D48E32DA27A}"/>
          </ac:spMkLst>
        </pc:spChg>
        <pc:spChg chg="mod">
          <ac:chgData name="Swindell, Andrew" userId="762687f9-1666-49bf-a43a-079502c16a24" providerId="ADAL" clId="{854DCFCD-F030-486F-8669-735E78BC6CBE}" dt="2019-11-28T23:59:34.898" v="159" actId="113"/>
          <ac:spMkLst>
            <pc:docMk/>
            <pc:sldMk cId="1416873632" sldId="521"/>
            <ac:spMk id="6" creationId="{6A38D3E8-A947-4D3C-B714-029AF6FE7593}"/>
          </ac:spMkLst>
        </pc:spChg>
        <pc:spChg chg="mod">
          <ac:chgData name="Swindell, Andrew" userId="762687f9-1666-49bf-a43a-079502c16a24" providerId="ADAL" clId="{854DCFCD-F030-486F-8669-735E78BC6CBE}" dt="2019-11-28T23:59:45.742" v="161" actId="113"/>
          <ac:spMkLst>
            <pc:docMk/>
            <pc:sldMk cId="1416873632" sldId="521"/>
            <ac:spMk id="7" creationId="{BCBA4106-876E-44C7-AD84-19F73BD4B76D}"/>
          </ac:spMkLst>
        </pc:spChg>
        <pc:spChg chg="mod">
          <ac:chgData name="Swindell, Andrew" userId="762687f9-1666-49bf-a43a-079502c16a24" providerId="ADAL" clId="{854DCFCD-F030-486F-8669-735E78BC6CBE}" dt="2019-11-28T23:59:39.303" v="160" actId="113"/>
          <ac:spMkLst>
            <pc:docMk/>
            <pc:sldMk cId="1416873632" sldId="521"/>
            <ac:spMk id="8" creationId="{A90ECFE7-115B-40E3-B0AD-A95E7659D2F6}"/>
          </ac:spMkLst>
        </pc:spChg>
        <pc:spChg chg="mod">
          <ac:chgData name="Swindell, Andrew" userId="762687f9-1666-49bf-a43a-079502c16a24" providerId="ADAL" clId="{854DCFCD-F030-486F-8669-735E78BC6CBE}" dt="2019-11-28T23:59:15.784" v="155" actId="113"/>
          <ac:spMkLst>
            <pc:docMk/>
            <pc:sldMk cId="1416873632" sldId="521"/>
            <ac:spMk id="9" creationId="{49C209E8-ABCC-42ED-ACE3-F7E5E2D6BE25}"/>
          </ac:spMkLst>
        </pc:spChg>
        <pc:spChg chg="mod">
          <ac:chgData name="Swindell, Andrew" userId="762687f9-1666-49bf-a43a-079502c16a24" providerId="ADAL" clId="{854DCFCD-F030-486F-8669-735E78BC6CBE}" dt="2019-11-28T23:59:11.346" v="154" actId="113"/>
          <ac:spMkLst>
            <pc:docMk/>
            <pc:sldMk cId="1416873632" sldId="521"/>
            <ac:spMk id="35" creationId="{B8E99EB7-3EEB-42A4-AE60-F111BD0917E1}"/>
          </ac:spMkLst>
        </pc:spChg>
        <pc:cxnChg chg="mod">
          <ac:chgData name="Swindell, Andrew" userId="762687f9-1666-49bf-a43a-079502c16a24" providerId="ADAL" clId="{854DCFCD-F030-486F-8669-735E78BC6CBE}" dt="2019-11-28T23:59:26.567" v="157" actId="14100"/>
          <ac:cxnSpMkLst>
            <pc:docMk/>
            <pc:sldMk cId="1416873632" sldId="521"/>
            <ac:cxnSpMk id="55" creationId="{E67860A7-1FAE-4A20-BBE4-E85306E6ED98}"/>
          </ac:cxnSpMkLst>
        </pc:cxnChg>
        <pc:cxnChg chg="mod">
          <ac:chgData name="Swindell, Andrew" userId="762687f9-1666-49bf-a43a-079502c16a24" providerId="ADAL" clId="{854DCFCD-F030-486F-8669-735E78BC6CBE}" dt="2019-11-28T23:59:26.567" v="157" actId="14100"/>
          <ac:cxnSpMkLst>
            <pc:docMk/>
            <pc:sldMk cId="1416873632" sldId="521"/>
            <ac:cxnSpMk id="57" creationId="{081E3481-4270-413E-B5E9-51BD9A520FF9}"/>
          </ac:cxnSpMkLst>
        </pc:cxnChg>
        <pc:cxnChg chg="mod">
          <ac:chgData name="Swindell, Andrew" userId="762687f9-1666-49bf-a43a-079502c16a24" providerId="ADAL" clId="{854DCFCD-F030-486F-8669-735E78BC6CBE}" dt="2019-11-28T23:59:26.567" v="157" actId="14100"/>
          <ac:cxnSpMkLst>
            <pc:docMk/>
            <pc:sldMk cId="1416873632" sldId="521"/>
            <ac:cxnSpMk id="59" creationId="{AD6EB3F3-7A12-40CF-B6B1-FABF378A4DED}"/>
          </ac:cxnSpMkLst>
        </pc:cxnChg>
        <pc:cxnChg chg="mod">
          <ac:chgData name="Swindell, Andrew" userId="762687f9-1666-49bf-a43a-079502c16a24" providerId="ADAL" clId="{854DCFCD-F030-486F-8669-735E78BC6CBE}" dt="2019-11-28T23:59:26.567" v="157" actId="14100"/>
          <ac:cxnSpMkLst>
            <pc:docMk/>
            <pc:sldMk cId="1416873632" sldId="521"/>
            <ac:cxnSpMk id="61" creationId="{A2AEDBCA-E426-4007-9E0E-CF028CD19E7B}"/>
          </ac:cxnSpMkLst>
        </pc:cxnChg>
        <pc:cxnChg chg="mod">
          <ac:chgData name="Swindell, Andrew" userId="762687f9-1666-49bf-a43a-079502c16a24" providerId="ADAL" clId="{854DCFCD-F030-486F-8669-735E78BC6CBE}" dt="2019-11-28T23:59:26.567" v="157" actId="14100"/>
          <ac:cxnSpMkLst>
            <pc:docMk/>
            <pc:sldMk cId="1416873632" sldId="521"/>
            <ac:cxnSpMk id="63" creationId="{C0DCACC0-18E3-426A-856A-67706DEBBFFD}"/>
          </ac:cxnSpMkLst>
        </pc:cxnChg>
        <pc:cxnChg chg="mod">
          <ac:chgData name="Swindell, Andrew" userId="762687f9-1666-49bf-a43a-079502c16a24" providerId="ADAL" clId="{854DCFCD-F030-486F-8669-735E78BC6CBE}" dt="2019-11-28T23:59:26.567" v="157" actId="14100"/>
          <ac:cxnSpMkLst>
            <pc:docMk/>
            <pc:sldMk cId="1416873632" sldId="521"/>
            <ac:cxnSpMk id="65" creationId="{C9FA7119-3B1C-45F6-A31C-3E5EC2F61281}"/>
          </ac:cxnSpMkLst>
        </pc:cxnChg>
        <pc:cxnChg chg="mod">
          <ac:chgData name="Swindell, Andrew" userId="762687f9-1666-49bf-a43a-079502c16a24" providerId="ADAL" clId="{854DCFCD-F030-486F-8669-735E78BC6CBE}" dt="2019-11-28T23:59:26.567" v="157" actId="14100"/>
          <ac:cxnSpMkLst>
            <pc:docMk/>
            <pc:sldMk cId="1416873632" sldId="521"/>
            <ac:cxnSpMk id="67" creationId="{19CDEB63-BEDC-44A7-8907-60DD08166A12}"/>
          </ac:cxnSpMkLst>
        </pc:cxnChg>
        <pc:cxnChg chg="mod">
          <ac:chgData name="Swindell, Andrew" userId="762687f9-1666-49bf-a43a-079502c16a24" providerId="ADAL" clId="{854DCFCD-F030-486F-8669-735E78BC6CBE}" dt="2019-11-28T23:59:30.397" v="158" actId="14100"/>
          <ac:cxnSpMkLst>
            <pc:docMk/>
            <pc:sldMk cId="1416873632" sldId="521"/>
            <ac:cxnSpMk id="83" creationId="{80FE4BE2-28B0-4EBF-8FCD-6C103DF9301E}"/>
          </ac:cxnSpMkLst>
        </pc:cxnChg>
        <pc:cxnChg chg="mod">
          <ac:chgData name="Swindell, Andrew" userId="762687f9-1666-49bf-a43a-079502c16a24" providerId="ADAL" clId="{854DCFCD-F030-486F-8669-735E78BC6CBE}" dt="2019-11-28T23:59:30.397" v="158" actId="14100"/>
          <ac:cxnSpMkLst>
            <pc:docMk/>
            <pc:sldMk cId="1416873632" sldId="521"/>
            <ac:cxnSpMk id="85" creationId="{D752C4B5-A70D-467E-A385-41DE39D515AB}"/>
          </ac:cxnSpMkLst>
        </pc:cxnChg>
        <pc:cxnChg chg="mod">
          <ac:chgData name="Swindell, Andrew" userId="762687f9-1666-49bf-a43a-079502c16a24" providerId="ADAL" clId="{854DCFCD-F030-486F-8669-735E78BC6CBE}" dt="2019-11-28T23:59:30.397" v="158" actId="14100"/>
          <ac:cxnSpMkLst>
            <pc:docMk/>
            <pc:sldMk cId="1416873632" sldId="521"/>
            <ac:cxnSpMk id="87" creationId="{BDB1DB82-DCF3-4359-99EB-341492997568}"/>
          </ac:cxnSpMkLst>
        </pc:cxnChg>
        <pc:cxnChg chg="mod">
          <ac:chgData name="Swindell, Andrew" userId="762687f9-1666-49bf-a43a-079502c16a24" providerId="ADAL" clId="{854DCFCD-F030-486F-8669-735E78BC6CBE}" dt="2019-11-28T23:59:30.397" v="158" actId="14100"/>
          <ac:cxnSpMkLst>
            <pc:docMk/>
            <pc:sldMk cId="1416873632" sldId="521"/>
            <ac:cxnSpMk id="89" creationId="{C16CA525-6933-45CA-B0E9-A9286C312CC1}"/>
          </ac:cxnSpMkLst>
        </pc:cxnChg>
        <pc:cxnChg chg="mod">
          <ac:chgData name="Swindell, Andrew" userId="762687f9-1666-49bf-a43a-079502c16a24" providerId="ADAL" clId="{854DCFCD-F030-486F-8669-735E78BC6CBE}" dt="2019-11-28T23:59:30.397" v="158" actId="14100"/>
          <ac:cxnSpMkLst>
            <pc:docMk/>
            <pc:sldMk cId="1416873632" sldId="521"/>
            <ac:cxnSpMk id="91" creationId="{A969A99B-3F0A-4909-B71A-F400D6951AF9}"/>
          </ac:cxnSpMkLst>
        </pc:cxnChg>
      </pc:sldChg>
      <pc:sldChg chg="modSp">
        <pc:chgData name="Swindell, Andrew" userId="762687f9-1666-49bf-a43a-079502c16a24" providerId="ADAL" clId="{854DCFCD-F030-486F-8669-735E78BC6CBE}" dt="2019-11-28T23:52:41.869" v="3" actId="20577"/>
        <pc:sldMkLst>
          <pc:docMk/>
          <pc:sldMk cId="1284652091" sldId="523"/>
        </pc:sldMkLst>
        <pc:spChg chg="mod">
          <ac:chgData name="Swindell, Andrew" userId="762687f9-1666-49bf-a43a-079502c16a24" providerId="ADAL" clId="{854DCFCD-F030-486F-8669-735E78BC6CBE}" dt="2019-11-28T23:52:41.869" v="3" actId="20577"/>
          <ac:spMkLst>
            <pc:docMk/>
            <pc:sldMk cId="1284652091" sldId="523"/>
            <ac:spMk id="6" creationId="{00000000-0000-0000-0000-000000000000}"/>
          </ac:spMkLst>
        </pc:spChg>
      </pc:sldChg>
      <pc:sldChg chg="modSp">
        <pc:chgData name="Swindell, Andrew" userId="762687f9-1666-49bf-a43a-079502c16a24" providerId="ADAL" clId="{854DCFCD-F030-486F-8669-735E78BC6CBE}" dt="2019-11-29T00:00:22.328" v="169" actId="20577"/>
        <pc:sldMkLst>
          <pc:docMk/>
          <pc:sldMk cId="1037226118" sldId="524"/>
        </pc:sldMkLst>
        <pc:spChg chg="mod">
          <ac:chgData name="Swindell, Andrew" userId="762687f9-1666-49bf-a43a-079502c16a24" providerId="ADAL" clId="{854DCFCD-F030-486F-8669-735E78BC6CBE}" dt="2019-11-29T00:00:22.328" v="169" actId="20577"/>
          <ac:spMkLst>
            <pc:docMk/>
            <pc:sldMk cId="1037226118" sldId="524"/>
            <ac:spMk id="2" creationId="{C80EC0F7-04BE-4A0E-B470-8EC937C166A4}"/>
          </ac:spMkLst>
        </pc:spChg>
      </pc:sldChg>
      <pc:sldChg chg="modSp">
        <pc:chgData name="Swindell, Andrew" userId="762687f9-1666-49bf-a43a-079502c16a24" providerId="ADAL" clId="{854DCFCD-F030-486F-8669-735E78BC6CBE}" dt="2019-11-29T00:00:32.158" v="170" actId="14100"/>
        <pc:sldMkLst>
          <pc:docMk/>
          <pc:sldMk cId="3277728860" sldId="525"/>
        </pc:sldMkLst>
        <pc:spChg chg="mod">
          <ac:chgData name="Swindell, Andrew" userId="762687f9-1666-49bf-a43a-079502c16a24" providerId="ADAL" clId="{854DCFCD-F030-486F-8669-735E78BC6CBE}" dt="2019-11-29T00:00:32.158" v="170" actId="14100"/>
          <ac:spMkLst>
            <pc:docMk/>
            <pc:sldMk cId="3277728860" sldId="525"/>
            <ac:spMk id="2" creationId="{5EBF43E2-7204-4709-BA8E-FB6D6EB1AB28}"/>
          </ac:spMkLst>
        </pc:spChg>
      </pc:sldChg>
      <pc:sldChg chg="addSp modSp add">
        <pc:chgData name="Swindell, Andrew" userId="762687f9-1666-49bf-a43a-079502c16a24" providerId="ADAL" clId="{854DCFCD-F030-486F-8669-735E78BC6CBE}" dt="2019-11-28T23:58:41.097" v="152" actId="14100"/>
        <pc:sldMkLst>
          <pc:docMk/>
          <pc:sldMk cId="279081962" sldId="526"/>
        </pc:sldMkLst>
        <pc:spChg chg="mod">
          <ac:chgData name="Swindell, Andrew" userId="762687f9-1666-49bf-a43a-079502c16a24" providerId="ADAL" clId="{854DCFCD-F030-486F-8669-735E78BC6CBE}" dt="2019-11-28T23:58:41.097" v="152" actId="14100"/>
          <ac:spMkLst>
            <pc:docMk/>
            <pc:sldMk cId="279081962" sldId="526"/>
            <ac:spMk id="2" creationId="{66FA70BD-0590-4AA5-8286-A75923F6DE11}"/>
          </ac:spMkLst>
        </pc:spChg>
        <pc:picChg chg="add mod">
          <ac:chgData name="Swindell, Andrew" userId="762687f9-1666-49bf-a43a-079502c16a24" providerId="ADAL" clId="{854DCFCD-F030-486F-8669-735E78BC6CBE}" dt="2019-11-28T23:57:54.365" v="150" actId="14100"/>
          <ac:picMkLst>
            <pc:docMk/>
            <pc:sldMk cId="279081962" sldId="526"/>
            <ac:picMk id="4" creationId="{1997990B-16E0-487B-AFA8-7E79EBA54CD0}"/>
          </ac:picMkLst>
        </pc:picChg>
        <pc:picChg chg="add">
          <ac:chgData name="Swindell, Andrew" userId="762687f9-1666-49bf-a43a-079502c16a24" providerId="ADAL" clId="{854DCFCD-F030-486F-8669-735E78BC6CBE}" dt="2019-11-28T23:58:31.322" v="151"/>
          <ac:picMkLst>
            <pc:docMk/>
            <pc:sldMk cId="279081962" sldId="526"/>
            <ac:picMk id="5" creationId="{EBF1D6B9-97D8-432D-8A53-D4B9855E5FD4}"/>
          </ac:picMkLst>
        </pc:picChg>
      </pc:sldChg>
    </pc:docChg>
  </pc:docChgLst>
  <pc:docChgLst>
    <pc:chgData name="Swindell, Andrew" userId="762687f9-1666-49bf-a43a-079502c16a24" providerId="ADAL" clId="{BB64C9D8-E1E7-4BA3-B4BA-02B353589629}"/>
  </pc:docChgLst>
  <pc:docChgLst>
    <pc:chgData name="Swindell, Andrew" userId="762687f9-1666-49bf-a43a-079502c16a24" providerId="ADAL" clId="{094B2232-A7B2-42E3-A5D4-7ED76ECE343C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CBDA3-2F58-4A6E-AC5B-C5A092EA89B8}" type="datetimeFigureOut">
              <a:rPr lang="en-AU" smtClean="0"/>
              <a:t>20/01/2020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38B153-2A00-41DA-A5B3-73C95D693A0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4111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2250" y="808038"/>
            <a:ext cx="7181850" cy="4040187"/>
          </a:xfrm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79" y="5118725"/>
            <a:ext cx="4941526" cy="4849318"/>
          </a:xfrm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837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2250" y="808038"/>
            <a:ext cx="7181850" cy="4040187"/>
          </a:xfrm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527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179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6927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1D8AE-E98A-400D-B65B-8804FD812F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156D53-4C7C-4730-AB4D-6ADFC6C7D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FA21A-BAF5-4F6E-BBE5-2477EEA60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42059-2E80-4EAB-B84C-5A10EFB71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2E653-DAC8-4F3D-9617-E403F86B4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7000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EA3FE-686E-4B57-9D96-0C1F332A7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A1E70-63A7-4BEF-9B05-C44D379F9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999BA-1989-4FAE-88DA-ADDC1B8E5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C6DB2-889D-455A-8F0D-4AAA1329A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E00A7-E3DA-49AC-BF36-B88B89E0A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617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1FC9C-B4EF-479E-9F22-B746A37A0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147B1D-2F80-4827-BBA1-EF4667516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7EE7A-3042-4C0C-812D-A17F21EF0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47690-5D38-4E66-AC8C-1B3869390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2C025-1426-4769-83DC-FBC86E7C7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524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7BAED-863A-4E38-ACCB-F8EDE460B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2043F-2775-4E97-B04D-2EA6318954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9C03F9-39BC-4263-AB89-C22AAB688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F599F8-C94F-412F-91DC-ABBCE13D4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90AF17-C907-4D54-956B-274E663C1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E63581-F127-4FF6-BEB0-D4B93BAAE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8306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718F9-8E17-4752-9FDF-0A6912138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522D9-229A-4121-A52C-9DAACF63E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48802C-4625-4C32-8382-B7C441B4A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7A85BB-CF3B-4B60-8E69-448493AC42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B2CC0F-758C-4D42-AED7-1E3169FA41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18FEF0-6A97-4541-A3C9-3017C6A35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FACE1B-22D8-428A-9121-1FF3FF777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C119A5-BF2A-4669-8064-70F6AD96F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9434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20749-B5F6-4EB5-B782-01686FC1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D10DA7-2760-4EC3-8BC8-C5CA11831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2DB5FC-0AAF-420F-A8B5-1CD1D7345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E23011-B880-441E-988E-CF30485FC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6695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33CE3F-CCE7-485C-9AA7-3CF941E90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BBF9AD-F5D7-44E9-BC68-6BEF2BDE4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DE4106-60E2-4E2A-93F6-F71570306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993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EA8C6-2983-4B9C-A2A9-8ECCD7C9B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F263C-EF5E-4C06-B4B5-A28F28E30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046E2-58F0-49CF-A2B4-E4F1E9B94B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97C7D3-E446-4F2F-A0B8-25DD03DA1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0C8BC-1183-4DB7-97C0-11450E727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F1602-48EC-4B25-8BBE-7F2067AB3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9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CF23C-D0A5-4849-B5BA-CA72839FB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05C087-6F7F-4853-856A-B9B3C38248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42B59-CDDD-47E3-9C5E-EAA537841A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C85DE-4D73-49AC-8644-028063040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CCFC58-9733-417F-BAD2-74BC0687F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F5AD90-AD73-40BA-AAC0-04F2E5F0F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82295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C35B7-6772-483D-A86C-FCA550172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806D07-1AE3-4927-AA97-41B68EA74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48FB2-F220-4424-A679-385BAEB86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B6D0B-9D40-48AF-BFF2-C08549FF1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0EF57-865F-4800-B2DF-C36B2C5E7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8655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3939E5-15A9-4081-8617-E54F557B07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2DA30-B2BF-4380-A7A1-EF66C6C99F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82658-519F-4D66-941D-77664A074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C449E-635A-4262-BF24-9D4F05018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60BF2-7D05-4F6A-BC63-996D1D4CC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4672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0"/>
            <a:ext cx="10274300" cy="980728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09601" y="6518171"/>
            <a:ext cx="5486400" cy="143629"/>
          </a:xfrm>
          <a:prstGeom prst="rect">
            <a:avLst/>
          </a:prstGeom>
        </p:spPr>
        <p:txBody>
          <a:bodyPr/>
          <a:lstStyle/>
          <a:p>
            <a:endParaRPr lang="en-AU" dirty="0">
              <a:solidFill>
                <a:srgbClr val="D1D1C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0110358" y="6518171"/>
            <a:ext cx="1447031" cy="143629"/>
          </a:xfrm>
          <a:prstGeom prst="rect">
            <a:avLst/>
          </a:prstGeom>
        </p:spPr>
        <p:txBody>
          <a:bodyPr/>
          <a:lstStyle/>
          <a:p>
            <a:r>
              <a:rPr lang="en-AU" dirty="0">
                <a:solidFill>
                  <a:srgbClr val="D1D1C5"/>
                </a:solidFill>
              </a:rPr>
              <a:t>Slide </a:t>
            </a:r>
            <a:fld id="{8D86E900-14D1-4A31-93CA-A00466A1D12C}" type="slidenum">
              <a:rPr lang="en-AU" smtClean="0">
                <a:solidFill>
                  <a:srgbClr val="D1D1C5"/>
                </a:solidFill>
              </a:rPr>
              <a:pPr/>
              <a:t>‹#›</a:t>
            </a:fld>
            <a:endParaRPr lang="en-AU" dirty="0">
              <a:solidFill>
                <a:srgbClr val="D1D1C5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609601" y="1295402"/>
            <a:ext cx="10947400" cy="4629151"/>
          </a:xfrm>
        </p:spPr>
        <p:txBody>
          <a:bodyPr/>
          <a:lstStyle>
            <a:lvl2pPr>
              <a:spcBef>
                <a:spcPts val="450"/>
              </a:spcBef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03691387"/>
      </p:ext>
    </p:extLst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&amp;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Contents title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09601" y="6518171"/>
            <a:ext cx="5486400" cy="143629"/>
          </a:xfrm>
          <a:prstGeom prst="rect">
            <a:avLst/>
          </a:prstGeom>
        </p:spPr>
        <p:txBody>
          <a:bodyPr/>
          <a:lstStyle/>
          <a:p>
            <a:endParaRPr lang="en-AU" dirty="0">
              <a:solidFill>
                <a:srgbClr val="D1D1C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0110358" y="6518171"/>
            <a:ext cx="1447031" cy="143629"/>
          </a:xfrm>
          <a:prstGeom prst="rect">
            <a:avLst/>
          </a:prstGeom>
        </p:spPr>
        <p:txBody>
          <a:bodyPr/>
          <a:lstStyle/>
          <a:p>
            <a:r>
              <a:rPr lang="en-AU" dirty="0">
                <a:solidFill>
                  <a:srgbClr val="D1D1C5"/>
                </a:solidFill>
              </a:rPr>
              <a:t>Slide </a:t>
            </a:r>
            <a:fld id="{8D86E900-14D1-4A31-93CA-A00466A1D12C}" type="slidenum">
              <a:rPr lang="en-AU" smtClean="0">
                <a:solidFill>
                  <a:srgbClr val="D1D1C5"/>
                </a:solidFill>
              </a:rPr>
              <a:pPr/>
              <a:t>‹#›</a:t>
            </a:fld>
            <a:endParaRPr lang="en-AU" dirty="0">
              <a:solidFill>
                <a:srgbClr val="D1D1C5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622300" y="1295402"/>
            <a:ext cx="10947400" cy="4629151"/>
          </a:xfrm>
        </p:spPr>
        <p:txBody>
          <a:bodyPr lIns="0" tIns="0" rIns="0" bIns="0" anchor="t">
            <a:normAutofit/>
          </a:bodyPr>
          <a:lstStyle>
            <a:lvl1pPr marL="135695" indent="-135695">
              <a:spcAft>
                <a:spcPts val="900"/>
              </a:spcAft>
              <a:buFontTx/>
              <a:buNone/>
              <a:defRPr sz="2100" b="1">
                <a:solidFill>
                  <a:schemeClr val="tx1"/>
                </a:solidFill>
              </a:defRPr>
            </a:lvl1pPr>
            <a:lvl2pPr marL="34280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8561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426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4pPr>
            <a:lvl5pPr marL="1371234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5pPr>
            <a:lvl6pPr marL="1714043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6pPr>
            <a:lvl7pPr marL="2056851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7pPr>
            <a:lvl8pPr marL="239966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8pPr>
            <a:lvl9pPr marL="2742468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7628701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D82594-6763-4D1D-9127-C4D212E74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60BDCA-DF30-4A1F-8D0C-2FDD41DD1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7FAB9-B08F-4D62-95B8-9EA37F08F5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540BF-8DE5-4C80-A02E-38B98ADD2C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C70BA-F27E-43A4-9119-D6324C69D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FCBEB-9A45-4C26-9ACF-4E5511B25BA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7762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D8B9ED-C2F0-4D74-8B6C-7825B3296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AU" sz="4000" dirty="0">
                <a:solidFill>
                  <a:srgbClr val="FFFFFF"/>
                </a:solidFill>
              </a:rPr>
              <a:t>On a Page – Simplifying your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6EB83-E7E7-4271-B43A-49B217BB9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3092970"/>
            <a:ext cx="9833548" cy="26939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4800" dirty="0">
                <a:solidFill>
                  <a:srgbClr val="000000"/>
                </a:solidFill>
              </a:rPr>
              <a:t>Strategy Alignment for</a:t>
            </a:r>
          </a:p>
          <a:p>
            <a:pPr marL="0" indent="0" algn="ctr">
              <a:buNone/>
            </a:pPr>
            <a:r>
              <a:rPr lang="en-AU" sz="4800" dirty="0">
                <a:solidFill>
                  <a:srgbClr val="000000"/>
                </a:solidFill>
              </a:rPr>
              <a:t>Go to Market</a:t>
            </a:r>
          </a:p>
          <a:p>
            <a:pPr marL="0" indent="0" algn="ctr">
              <a:buNone/>
            </a:pPr>
            <a:endParaRPr lang="en-AU" sz="4800" dirty="0">
              <a:solidFill>
                <a:srgbClr val="000000"/>
              </a:solidFill>
            </a:endParaRPr>
          </a:p>
        </p:txBody>
      </p:sp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B74ED589-8A84-4FBF-8798-5BF59B3FB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040" y="5386789"/>
            <a:ext cx="1940560" cy="136165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D68C79-7A98-4618-8C07-999ED6F58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0541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5749" y="1425155"/>
            <a:ext cx="7755148" cy="491968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3435"/>
          </a:xfrm>
        </p:spPr>
        <p:txBody>
          <a:bodyPr>
            <a:normAutofit/>
          </a:bodyPr>
          <a:lstStyle/>
          <a:p>
            <a:pPr algn="l"/>
            <a:r>
              <a:rPr lang="en-AU" sz="2800" dirty="0"/>
              <a:t>Business and Technology Strategy alignment</a:t>
            </a:r>
            <a:endParaRPr lang="en-GB" sz="2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300480" y="1466850"/>
            <a:ext cx="9194800" cy="4629151"/>
          </a:xfrm>
        </p:spPr>
        <p:txBody>
          <a:bodyPr>
            <a:normAutofit/>
          </a:bodyPr>
          <a:lstStyle/>
          <a:p>
            <a:r>
              <a:rPr lang="en-AU" dirty="0"/>
              <a:t>Strategy Assumptions</a:t>
            </a:r>
          </a:p>
          <a:p>
            <a:r>
              <a:rPr lang="en-AU" dirty="0"/>
              <a:t>Business and Technology Strategy </a:t>
            </a:r>
            <a:r>
              <a:rPr lang="en-AU" dirty="0" err="1"/>
              <a:t>vis</a:t>
            </a:r>
            <a:r>
              <a:rPr lang="en-AU" dirty="0"/>
              <a:t> Performance  </a:t>
            </a:r>
          </a:p>
          <a:p>
            <a:r>
              <a:rPr lang="en-AU" dirty="0"/>
              <a:t>Simplify your Business - Case Studies – solving business and technology problems</a:t>
            </a:r>
          </a:p>
          <a:p>
            <a:pPr marL="628559" lvl="1" indent="-285750">
              <a:buFont typeface="Arial" panose="020B0604020202020204" pitchFamily="34" charset="0"/>
              <a:buChar char="•"/>
            </a:pPr>
            <a:r>
              <a:rPr lang="en-AU" sz="1400" dirty="0"/>
              <a:t>Small Business</a:t>
            </a:r>
          </a:p>
          <a:p>
            <a:pPr marL="628559" lvl="1" indent="-285750">
              <a:buFont typeface="Arial" panose="020B0604020202020204" pitchFamily="34" charset="0"/>
              <a:buChar char="•"/>
            </a:pPr>
            <a:r>
              <a:rPr lang="en-AU" sz="1400" dirty="0"/>
              <a:t>HealthCare Group</a:t>
            </a:r>
          </a:p>
          <a:p>
            <a:pPr marL="628559" lvl="1" indent="-285750">
              <a:buFont typeface="Arial" panose="020B0604020202020204" pitchFamily="34" charset="0"/>
              <a:buChar char="•"/>
            </a:pPr>
            <a:r>
              <a:rPr lang="en-AU" sz="1400" dirty="0"/>
              <a:t>Mining Group</a:t>
            </a:r>
          </a:p>
          <a:p>
            <a:pPr marL="628559" lvl="1" indent="-285750">
              <a:buFont typeface="Arial" panose="020B0604020202020204" pitchFamily="34" charset="0"/>
              <a:buChar char="•"/>
            </a:pPr>
            <a:r>
              <a:rPr lang="en-AU" sz="1400" dirty="0"/>
              <a:t>Financial Services Group</a:t>
            </a:r>
          </a:p>
          <a:p>
            <a:pPr marL="628559" lvl="1" indent="-285750">
              <a:buFont typeface="Arial" panose="020B0604020202020204" pitchFamily="34" charset="0"/>
              <a:buChar char="•"/>
            </a:pPr>
            <a:r>
              <a:rPr lang="en-AU" sz="1400" dirty="0"/>
              <a:t>Transport Services</a:t>
            </a:r>
          </a:p>
          <a:p>
            <a:pPr indent="0"/>
            <a:endParaRPr lang="en-AU" dirty="0"/>
          </a:p>
          <a:p>
            <a:pPr indent="0"/>
            <a:r>
              <a:rPr lang="en-AU" dirty="0"/>
              <a:t>Architecture Method and Solution Approach</a:t>
            </a:r>
          </a:p>
          <a:p>
            <a:pPr indent="0"/>
            <a:endParaRPr lang="en-AU" dirty="0"/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68D7B5C0-C3E7-49DE-90CB-A3CAA5807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6D760A-404B-4F83-B484-265AF9352D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>
                <a:solidFill>
                  <a:srgbClr val="D1D1C5"/>
                </a:solidFill>
              </a:rPr>
              <a:t>Slide </a:t>
            </a:r>
            <a:fld id="{8D86E900-14D1-4A31-93CA-A00466A1D12C}" type="slidenum">
              <a:rPr lang="en-AU" smtClean="0">
                <a:solidFill>
                  <a:srgbClr val="D1D1C5"/>
                </a:solidFill>
              </a:rPr>
              <a:pPr/>
              <a:t>2</a:t>
            </a:fld>
            <a:endParaRPr lang="en-AU" dirty="0">
              <a:solidFill>
                <a:srgbClr val="D1D1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88846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800" dirty="0"/>
              <a:t>Strategy Assumptions - Key Findings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>
                <a:solidFill>
                  <a:srgbClr val="D1D1C5"/>
                </a:solidFill>
              </a:rPr>
              <a:t>Slide </a:t>
            </a:r>
            <a:fld id="{8D86E900-14D1-4A31-93CA-A00466A1D12C}" type="slidenum">
              <a:rPr lang="en-AU" smtClean="0">
                <a:solidFill>
                  <a:srgbClr val="D1D1C5"/>
                </a:solidFill>
              </a:rPr>
              <a:pPr/>
              <a:t>3</a:t>
            </a:fld>
            <a:endParaRPr lang="en-AU" dirty="0">
              <a:solidFill>
                <a:srgbClr val="D1D1C5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198767" y="1312406"/>
            <a:ext cx="8911591" cy="4911436"/>
          </a:xfrm>
        </p:spPr>
        <p:txBody>
          <a:bodyPr>
            <a:normAutofit lnSpcReduction="10000"/>
          </a:bodyPr>
          <a:lstStyle/>
          <a:p>
            <a:r>
              <a:rPr lang="en-AU" sz="1800" dirty="0"/>
              <a:t>All organisations and businesses are complex, have disconnects, gaps, waste resources, dilute value, lose revenue and opportunities, have unhappy customers and incur higher costs due to misalignment</a:t>
            </a:r>
          </a:p>
          <a:p>
            <a:endParaRPr lang="en-AU" sz="1800" dirty="0"/>
          </a:p>
          <a:p>
            <a:r>
              <a:rPr lang="en-AU" sz="1800" dirty="0"/>
              <a:t>CEO, Executive Teams, Board, Directors and Business Owners are responsible for generating “Line of Sight” but all employees have a role in engaging with the organisational story</a:t>
            </a:r>
          </a:p>
          <a:p>
            <a:endParaRPr lang="en-AU" sz="1800" dirty="0"/>
          </a:p>
          <a:p>
            <a:r>
              <a:rPr lang="en-AU" sz="1800" dirty="0"/>
              <a:t>Organisations and Businesses that have strong alignment between strategy, organisational capability and Go To Market opportunities generate the highest returns. </a:t>
            </a:r>
          </a:p>
          <a:p>
            <a:endParaRPr lang="en-AU" sz="1800" dirty="0"/>
          </a:p>
          <a:p>
            <a:r>
              <a:rPr lang="en-AU" sz="1800" dirty="0"/>
              <a:t>Organisations are made up of a number of assets including Customers, People, Processes, Data, Applications and Infrastructure and all need to be visible and actively managed.</a:t>
            </a:r>
          </a:p>
          <a:p>
            <a:endParaRPr lang="en-AU" sz="1800" dirty="0"/>
          </a:p>
          <a:p>
            <a:r>
              <a:rPr lang="en-AU" sz="1800" dirty="0"/>
              <a:t>The rowing 8 analogy and Architecture can play a significant role in establishing “Line of Sight” between your organisational business strategy and the various organisational inputs required to deliver on the strategy</a:t>
            </a:r>
          </a:p>
        </p:txBody>
      </p:sp>
      <p:pic>
        <p:nvPicPr>
          <p:cNvPr id="5" name="Picture Placeholder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00" b="27000"/>
          <a:stretch>
            <a:fillRect/>
          </a:stretch>
        </p:blipFill>
        <p:spPr>
          <a:xfrm>
            <a:off x="10407005" y="5753768"/>
            <a:ext cx="1565753" cy="990600"/>
          </a:xfrm>
          <a:prstGeom prst="rect">
            <a:avLst/>
          </a:prstGeo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D5889F31-DB5F-463F-8116-803129E50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195926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560" y="152400"/>
            <a:ext cx="8508366" cy="609600"/>
          </a:xfrm>
        </p:spPr>
        <p:txBody>
          <a:bodyPr>
            <a:noAutofit/>
          </a:bodyPr>
          <a:lstStyle/>
          <a:p>
            <a:pPr algn="l"/>
            <a:r>
              <a:rPr lang="en-AU" sz="2800" dirty="0"/>
              <a:t>Business and Technology Strategy – All companies have Aspirations and Goals</a:t>
            </a:r>
          </a:p>
        </p:txBody>
      </p:sp>
      <p:sp>
        <p:nvSpPr>
          <p:cNvPr id="5" name="Oval 4"/>
          <p:cNvSpPr/>
          <p:nvPr/>
        </p:nvSpPr>
        <p:spPr>
          <a:xfrm>
            <a:off x="2438398" y="1818241"/>
            <a:ext cx="2018806" cy="226422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We want to double revenue in the next 3 years</a:t>
            </a:r>
          </a:p>
        </p:txBody>
      </p:sp>
      <p:sp>
        <p:nvSpPr>
          <p:cNvPr id="12" name="Oval 11"/>
          <p:cNvSpPr/>
          <p:nvPr/>
        </p:nvSpPr>
        <p:spPr>
          <a:xfrm>
            <a:off x="3008413" y="3808019"/>
            <a:ext cx="2018806" cy="226422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We will be a commercially focussed organisation</a:t>
            </a:r>
          </a:p>
        </p:txBody>
      </p:sp>
      <p:sp>
        <p:nvSpPr>
          <p:cNvPr id="13" name="Oval 12"/>
          <p:cNvSpPr/>
          <p:nvPr/>
        </p:nvSpPr>
        <p:spPr>
          <a:xfrm>
            <a:off x="4265244" y="1137391"/>
            <a:ext cx="2018806" cy="226422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We will be number 1 and the most efficient company in our industry</a:t>
            </a:r>
          </a:p>
        </p:txBody>
      </p:sp>
      <p:sp>
        <p:nvSpPr>
          <p:cNvPr id="14" name="Oval 13"/>
          <p:cNvSpPr/>
          <p:nvPr/>
        </p:nvSpPr>
        <p:spPr>
          <a:xfrm>
            <a:off x="6284050" y="1137391"/>
            <a:ext cx="2018806" cy="226422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We want to be customer focussed</a:t>
            </a:r>
          </a:p>
        </p:txBody>
      </p:sp>
      <p:sp>
        <p:nvSpPr>
          <p:cNvPr id="15" name="Oval 14"/>
          <p:cNvSpPr/>
          <p:nvPr/>
        </p:nvSpPr>
        <p:spPr>
          <a:xfrm>
            <a:off x="7939485" y="2003666"/>
            <a:ext cx="2018806" cy="226422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We want to Retire</a:t>
            </a:r>
          </a:p>
        </p:txBody>
      </p:sp>
      <p:sp>
        <p:nvSpPr>
          <p:cNvPr id="16" name="Oval 15"/>
          <p:cNvSpPr/>
          <p:nvPr/>
        </p:nvSpPr>
        <p:spPr>
          <a:xfrm>
            <a:off x="5188941" y="4082469"/>
            <a:ext cx="2018806" cy="226422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We are a digital focussed organisation</a:t>
            </a:r>
          </a:p>
        </p:txBody>
      </p:sp>
      <p:sp>
        <p:nvSpPr>
          <p:cNvPr id="17" name="Oval 16"/>
          <p:cNvSpPr/>
          <p:nvPr/>
        </p:nvSpPr>
        <p:spPr>
          <a:xfrm>
            <a:off x="7293453" y="3808018"/>
            <a:ext cx="2018806" cy="226422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We will double profit by xx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D44D5B57-6A2B-40F9-8B5E-F53605850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69B560-4452-46AC-9852-27EBF7D61A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>
                <a:solidFill>
                  <a:srgbClr val="D1D1C5"/>
                </a:solidFill>
              </a:rPr>
              <a:t>Slide </a:t>
            </a:r>
            <a:fld id="{8D86E900-14D1-4A31-93CA-A00466A1D12C}" type="slidenum">
              <a:rPr lang="en-AU" smtClean="0">
                <a:solidFill>
                  <a:srgbClr val="D1D1C5"/>
                </a:solidFill>
              </a:rPr>
              <a:pPr/>
              <a:t>4</a:t>
            </a:fld>
            <a:endParaRPr lang="en-AU" dirty="0">
              <a:solidFill>
                <a:srgbClr val="D1D1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111867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60960"/>
            <a:ext cx="8158480" cy="685800"/>
          </a:xfrm>
        </p:spPr>
        <p:txBody>
          <a:bodyPr>
            <a:noAutofit/>
          </a:bodyPr>
          <a:lstStyle/>
          <a:p>
            <a:pPr algn="l"/>
            <a:r>
              <a:rPr lang="en-AU" sz="2800" dirty="0"/>
              <a:t>Execution Strength – But face a number of Business and Technology Issues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>
                <a:solidFill>
                  <a:srgbClr val="D1D1C5"/>
                </a:solidFill>
              </a:rPr>
              <a:t>Slide </a:t>
            </a:r>
            <a:fld id="{8D86E900-14D1-4A31-93CA-A00466A1D12C}" type="slidenum">
              <a:rPr lang="en-AU" smtClean="0">
                <a:solidFill>
                  <a:srgbClr val="D1D1C5"/>
                </a:solidFill>
              </a:rPr>
              <a:pPr/>
              <a:t>5</a:t>
            </a:fld>
            <a:endParaRPr lang="en-AU" dirty="0">
              <a:solidFill>
                <a:srgbClr val="D1D1C5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77096" y="1836719"/>
            <a:ext cx="2125683" cy="1345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Our technology investments and messages don’t match our brand</a:t>
            </a:r>
          </a:p>
        </p:txBody>
      </p:sp>
      <p:sp>
        <p:nvSpPr>
          <p:cNvPr id="6" name="Rectangle 5"/>
          <p:cNvSpPr/>
          <p:nvPr/>
        </p:nvSpPr>
        <p:spPr>
          <a:xfrm>
            <a:off x="3595829" y="4038577"/>
            <a:ext cx="2125683" cy="1345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Our Solution Architects talk a different language to our Enterprise Architects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76401" y="4897913"/>
            <a:ext cx="2125683" cy="1345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We don’t have a clear direction </a:t>
            </a:r>
          </a:p>
        </p:txBody>
      </p:sp>
      <p:sp>
        <p:nvSpPr>
          <p:cNvPr id="8" name="Rectangle 7"/>
          <p:cNvSpPr/>
          <p:nvPr/>
        </p:nvSpPr>
        <p:spPr>
          <a:xfrm>
            <a:off x="4707579" y="2712853"/>
            <a:ext cx="2125683" cy="1345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We don’t have the right people in the right roles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5443849" y="4978732"/>
            <a:ext cx="2125683" cy="1345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We only spend $</a:t>
            </a:r>
            <a:r>
              <a:rPr lang="en-AU" dirty="0" err="1"/>
              <a:t>Xm</a:t>
            </a:r>
            <a:r>
              <a:rPr lang="en-AU" dirty="0"/>
              <a:t> per year, how can we expect to spend 3 times that.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06691" y="1752272"/>
            <a:ext cx="2125683" cy="1345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Our data is incredibly dispersed and poorly managed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14758" y="4459845"/>
            <a:ext cx="2125683" cy="1345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We don’t manage or engage our customers well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9918" y="2921332"/>
            <a:ext cx="2125683" cy="1345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We have too many customer management systems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94862" y="1079337"/>
            <a:ext cx="2125683" cy="1345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Past and current business behaviour only increases our complexity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41475" y="3786911"/>
            <a:ext cx="2125683" cy="1345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We don’t manage our organisational assets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633433" y="3098141"/>
            <a:ext cx="2125683" cy="1345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We don’t know where we spend our funding??</a:t>
            </a:r>
          </a:p>
        </p:txBody>
      </p:sp>
      <p:pic>
        <p:nvPicPr>
          <p:cNvPr id="17" name="Picture 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1F8E8F08-19F9-4571-BEE8-33A5988D1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85616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2085"/>
            <a:ext cx="10515600" cy="835277"/>
          </a:xfrm>
        </p:spPr>
        <p:txBody>
          <a:bodyPr>
            <a:noAutofit/>
          </a:bodyPr>
          <a:lstStyle/>
          <a:p>
            <a:pPr algn="l"/>
            <a:r>
              <a:rPr lang="en-AU" sz="2800" dirty="0"/>
              <a:t>What is Line of Sight? – How it all hangs together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>
                <a:solidFill>
                  <a:srgbClr val="D1D1C5"/>
                </a:solidFill>
              </a:rPr>
              <a:t>Slide </a:t>
            </a:r>
            <a:fld id="{8D86E900-14D1-4A31-93CA-A00466A1D12C}" type="slidenum">
              <a:rPr lang="en-AU" smtClean="0">
                <a:solidFill>
                  <a:srgbClr val="D1D1C5"/>
                </a:solidFill>
              </a:rPr>
              <a:pPr/>
              <a:t>6</a:t>
            </a:fld>
            <a:endParaRPr lang="en-AU" dirty="0">
              <a:solidFill>
                <a:srgbClr val="D1D1C5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990725" y="1200402"/>
            <a:ext cx="8210550" cy="4629151"/>
          </a:xfrm>
        </p:spPr>
        <p:txBody>
          <a:bodyPr>
            <a:normAutofit/>
          </a:bodyPr>
          <a:lstStyle/>
          <a:p>
            <a:pPr marL="0" indent="0"/>
            <a:r>
              <a:rPr lang="en-AU" sz="1600" dirty="0"/>
              <a:t>Combination of a Strategy Framework, Technology Change Management responses and Architecture Framework enable “Line of Sight” models and business value to be created</a:t>
            </a: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377" y="2125862"/>
            <a:ext cx="7501245" cy="453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C668E1C5-9DC0-4E26-90B1-9914576850E3}"/>
              </a:ext>
            </a:extLst>
          </p:cNvPr>
          <p:cNvSpPr/>
          <p:nvPr/>
        </p:nvSpPr>
        <p:spPr>
          <a:xfrm>
            <a:off x="10110358" y="3049756"/>
            <a:ext cx="1992452" cy="2003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200" dirty="0"/>
              <a:t>Go to Market</a:t>
            </a: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3A4523A6-169D-45F3-847C-FC4ACA710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BE4A3C-E14E-4C30-9DB9-F9EADCE3497A}"/>
              </a:ext>
            </a:extLst>
          </p:cNvPr>
          <p:cNvSpPr txBox="1"/>
          <p:nvPr/>
        </p:nvSpPr>
        <p:spPr>
          <a:xfrm>
            <a:off x="10110358" y="2641600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000" b="1" dirty="0"/>
              <a:t>Products and </a:t>
            </a:r>
          </a:p>
          <a:p>
            <a:pPr algn="ctr"/>
            <a:r>
              <a:rPr lang="en-AU" sz="1000" b="1" dirty="0"/>
              <a:t>Services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9F49C6-0532-449C-9071-A60D8A482634}"/>
              </a:ext>
            </a:extLst>
          </p:cNvPr>
          <p:cNvSpPr txBox="1"/>
          <p:nvPr/>
        </p:nvSpPr>
        <p:spPr>
          <a:xfrm>
            <a:off x="11015575" y="2641600"/>
            <a:ext cx="9268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000" b="1" dirty="0"/>
              <a:t>Key Messages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B1736C-D0DC-4396-A6FF-2409CB7AE66D}"/>
              </a:ext>
            </a:extLst>
          </p:cNvPr>
          <p:cNvSpPr txBox="1"/>
          <p:nvPr/>
        </p:nvSpPr>
        <p:spPr>
          <a:xfrm>
            <a:off x="10110358" y="5149334"/>
            <a:ext cx="912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00" b="1" dirty="0"/>
              <a:t>Channels – Electronic and Face to Face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349920-7DF9-46DB-80D0-7935261B8B73}"/>
              </a:ext>
            </a:extLst>
          </p:cNvPr>
          <p:cNvSpPr txBox="1"/>
          <p:nvPr/>
        </p:nvSpPr>
        <p:spPr>
          <a:xfrm>
            <a:off x="11077340" y="5262518"/>
            <a:ext cx="803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00" b="1" dirty="0"/>
              <a:t>Customer Segments</a:t>
            </a:r>
          </a:p>
        </p:txBody>
      </p:sp>
    </p:spTree>
    <p:extLst>
      <p:ext uri="{BB962C8B-B14F-4D97-AF65-F5344CB8AC3E}">
        <p14:creationId xmlns:p14="http://schemas.microsoft.com/office/powerpoint/2010/main" val="1007429246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836" y="247647"/>
            <a:ext cx="8259064" cy="685800"/>
          </a:xfrm>
        </p:spPr>
        <p:txBody>
          <a:bodyPr>
            <a:noAutofit/>
          </a:bodyPr>
          <a:lstStyle/>
          <a:p>
            <a:pPr algn="l"/>
            <a:r>
              <a:rPr lang="en-AU" sz="2800" dirty="0"/>
              <a:t>Why Line of Sight? </a:t>
            </a:r>
            <a:br>
              <a:rPr lang="en-AU" sz="2800" dirty="0"/>
            </a:br>
            <a:r>
              <a:rPr lang="en-AU" sz="2800" dirty="0"/>
              <a:t>Aligning your Business Strategy with Execution Strength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290320" y="1483746"/>
            <a:ext cx="8901431" cy="4440807"/>
          </a:xfrm>
        </p:spPr>
        <p:txBody>
          <a:bodyPr>
            <a:normAutofit lnSpcReduction="10000"/>
          </a:bodyPr>
          <a:lstStyle/>
          <a:p>
            <a:r>
              <a:rPr lang="en-AU" sz="2000" dirty="0"/>
              <a:t>Generate insight that adds value to your business and technology decision makers on the current state and organisation direction</a:t>
            </a:r>
          </a:p>
          <a:p>
            <a:r>
              <a:rPr lang="en-AU" sz="2000" dirty="0"/>
              <a:t>Enable clear trade off decisions to be made and governed on the journey </a:t>
            </a:r>
            <a:r>
              <a:rPr lang="en-AU" sz="2000" dirty="0" err="1"/>
              <a:t>i.e</a:t>
            </a:r>
            <a:r>
              <a:rPr lang="en-AU" sz="2000" dirty="0"/>
              <a:t> Strategic Choices, Timing, Funding, Sponsorship and messages</a:t>
            </a:r>
          </a:p>
          <a:p>
            <a:r>
              <a:rPr lang="en-AU" sz="2000" dirty="0"/>
              <a:t>Enabling alignment within business units and alignment between business and technology functions and customer expectations </a:t>
            </a:r>
            <a:r>
              <a:rPr lang="en-AU" sz="2000" dirty="0" err="1"/>
              <a:t>i.e</a:t>
            </a:r>
            <a:r>
              <a:rPr lang="en-AU" sz="2000" dirty="0"/>
              <a:t> delivery expectations</a:t>
            </a:r>
          </a:p>
          <a:p>
            <a:r>
              <a:rPr lang="en-AU" sz="2000" dirty="0"/>
              <a:t>Similar / consistent language and visual representations creates strong organisational DNA, greater efficiencies and user / stakeholder buy in </a:t>
            </a:r>
            <a:r>
              <a:rPr lang="en-AU" sz="2000" dirty="0" err="1"/>
              <a:t>i.e</a:t>
            </a:r>
            <a:r>
              <a:rPr lang="en-AU" sz="2000" dirty="0"/>
              <a:t> fast track scoping, impact assessments and user uptake</a:t>
            </a:r>
          </a:p>
          <a:p>
            <a:r>
              <a:rPr lang="en-AU" sz="2000" dirty="0"/>
              <a:t>Directly impact on key organisational metrics such as Customer Satisfaction, Customer Retention, Acquisition and Cross Sell, Revenue, Cost, Risk and Compliance  </a:t>
            </a:r>
          </a:p>
          <a:p>
            <a:r>
              <a:rPr lang="en-AU" sz="2000" dirty="0"/>
              <a:t>Find your sweet spots and repeatable patterns that enables focus on execution of your Business Strategy</a:t>
            </a:r>
          </a:p>
        </p:txBody>
      </p:sp>
      <p:sp>
        <p:nvSpPr>
          <p:cNvPr id="7" name="Rectangle 6"/>
          <p:cNvSpPr/>
          <p:nvPr/>
        </p:nvSpPr>
        <p:spPr>
          <a:xfrm>
            <a:off x="10664042" y="81487"/>
            <a:ext cx="1223157" cy="1010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0DF07122-2A03-44B7-B211-4DB89A2FD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13B04-FDC4-486E-8A7C-F6DA164DC9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>
                <a:solidFill>
                  <a:srgbClr val="D1D1C5"/>
                </a:solidFill>
              </a:rPr>
              <a:t>Slide </a:t>
            </a:r>
            <a:fld id="{8D86E900-14D1-4A31-93CA-A00466A1D12C}" type="slidenum">
              <a:rPr lang="en-AU" smtClean="0">
                <a:solidFill>
                  <a:srgbClr val="D1D1C5"/>
                </a:solidFill>
              </a:rPr>
              <a:pPr/>
              <a:t>7</a:t>
            </a:fld>
            <a:endParaRPr lang="en-AU" dirty="0">
              <a:solidFill>
                <a:srgbClr val="D1D1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949915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58239" y="2209800"/>
            <a:ext cx="9194801" cy="491968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1968"/>
          </a:xfrm>
        </p:spPr>
        <p:txBody>
          <a:bodyPr/>
          <a:lstStyle/>
          <a:p>
            <a:pPr algn="l"/>
            <a:r>
              <a:rPr lang="en-AU" sz="2400" dirty="0"/>
              <a:t>Business and Technology Strategy alignment</a:t>
            </a:r>
            <a:endParaRPr lang="en-GB" sz="2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351280" y="1295402"/>
            <a:ext cx="10218420" cy="4629151"/>
          </a:xfrm>
        </p:spPr>
        <p:txBody>
          <a:bodyPr>
            <a:normAutofit/>
          </a:bodyPr>
          <a:lstStyle/>
          <a:p>
            <a:r>
              <a:rPr lang="en-AU" dirty="0"/>
              <a:t>Strategy Assumptions</a:t>
            </a:r>
          </a:p>
          <a:p>
            <a:r>
              <a:rPr lang="en-AU" dirty="0"/>
              <a:t>Business and Technology Strategy </a:t>
            </a:r>
            <a:r>
              <a:rPr lang="en-AU" dirty="0" err="1"/>
              <a:t>vis</a:t>
            </a:r>
            <a:r>
              <a:rPr lang="en-AU" dirty="0"/>
              <a:t> Performance  </a:t>
            </a:r>
          </a:p>
          <a:p>
            <a:r>
              <a:rPr lang="en-AU" dirty="0"/>
              <a:t>Simplify your Business - Case Studies – solving business and technology problems</a:t>
            </a:r>
          </a:p>
          <a:p>
            <a:pPr marL="628559" lvl="1" indent="-285750">
              <a:buFont typeface="Arial" panose="020B0604020202020204" pitchFamily="34" charset="0"/>
              <a:buChar char="•"/>
            </a:pPr>
            <a:r>
              <a:rPr lang="en-AU" sz="1400" dirty="0"/>
              <a:t>Small Business</a:t>
            </a:r>
          </a:p>
          <a:p>
            <a:pPr marL="628559" lvl="1" indent="-285750">
              <a:buFont typeface="Arial" panose="020B0604020202020204" pitchFamily="34" charset="0"/>
              <a:buChar char="•"/>
            </a:pPr>
            <a:r>
              <a:rPr lang="en-AU" sz="1400" dirty="0"/>
              <a:t>HealthCare Group</a:t>
            </a:r>
          </a:p>
          <a:p>
            <a:pPr marL="628559" lvl="1" indent="-285750">
              <a:buFont typeface="Arial" panose="020B0604020202020204" pitchFamily="34" charset="0"/>
              <a:buChar char="•"/>
            </a:pPr>
            <a:r>
              <a:rPr lang="en-AU" sz="1400" dirty="0"/>
              <a:t>Mining Group</a:t>
            </a:r>
          </a:p>
          <a:p>
            <a:pPr marL="628559" lvl="1" indent="-285750">
              <a:buFont typeface="Arial" panose="020B0604020202020204" pitchFamily="34" charset="0"/>
              <a:buChar char="•"/>
            </a:pPr>
            <a:r>
              <a:rPr lang="en-AU" sz="1400" dirty="0"/>
              <a:t>Financial Services Group</a:t>
            </a:r>
          </a:p>
          <a:p>
            <a:pPr marL="628559" lvl="1" indent="-285750">
              <a:buFont typeface="Arial" panose="020B0604020202020204" pitchFamily="34" charset="0"/>
              <a:buChar char="•"/>
            </a:pPr>
            <a:r>
              <a:rPr lang="en-AU" sz="1400" dirty="0"/>
              <a:t>Transport Services</a:t>
            </a:r>
          </a:p>
          <a:p>
            <a:pPr indent="0"/>
            <a:endParaRPr lang="en-AU" dirty="0"/>
          </a:p>
          <a:p>
            <a:pPr indent="0"/>
            <a:r>
              <a:rPr lang="en-AU" dirty="0"/>
              <a:t>Architecture Method and Solution Approach</a:t>
            </a:r>
          </a:p>
          <a:p>
            <a:pPr indent="0"/>
            <a:endParaRPr lang="en-AU" dirty="0"/>
          </a:p>
        </p:txBody>
      </p:sp>
      <p:sp>
        <p:nvSpPr>
          <p:cNvPr id="7" name="Rectangle 6"/>
          <p:cNvSpPr/>
          <p:nvPr/>
        </p:nvSpPr>
        <p:spPr>
          <a:xfrm>
            <a:off x="10712170" y="145655"/>
            <a:ext cx="1223157" cy="1010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7BD0DC07-EFA9-4862-98CE-7FAE9687CD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6D3984-82A5-4F70-8E41-B4057750EF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>
                <a:solidFill>
                  <a:srgbClr val="D1D1C5"/>
                </a:solidFill>
              </a:rPr>
              <a:t>Slide </a:t>
            </a:r>
            <a:fld id="{8D86E900-14D1-4A31-93CA-A00466A1D12C}" type="slidenum">
              <a:rPr lang="en-AU" smtClean="0">
                <a:solidFill>
                  <a:srgbClr val="D1D1C5"/>
                </a:solidFill>
              </a:rPr>
              <a:pPr/>
              <a:t>8</a:t>
            </a:fld>
            <a:endParaRPr lang="en-AU" dirty="0">
              <a:solidFill>
                <a:srgbClr val="D1D1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927318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876106" y="314960"/>
            <a:ext cx="9258494" cy="609600"/>
          </a:xfrm>
        </p:spPr>
        <p:txBody>
          <a:bodyPr>
            <a:normAutofit fontScale="90000"/>
          </a:bodyPr>
          <a:lstStyle/>
          <a:p>
            <a:pPr algn="l"/>
            <a:r>
              <a:rPr lang="en-AU" sz="3100" dirty="0"/>
              <a:t>Start with WHY? – What is your value proposition and why does it create value?</a:t>
            </a: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4768364" y="6121510"/>
            <a:ext cx="2635615" cy="38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000" b="1" i="1">
                <a:latin typeface="Century Gothic" pitchFamily="34" charset="0"/>
              </a:rPr>
              <a:t>The Value Disciplines of Market Leaders </a:t>
            </a:r>
          </a:p>
          <a:p>
            <a:r>
              <a:rPr lang="en-US" sz="1000" b="1" i="1">
                <a:latin typeface="Century Gothic" pitchFamily="34" charset="0"/>
              </a:rPr>
              <a:t>Treacy &amp; Wiersema</a:t>
            </a: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1153553" y="1212008"/>
            <a:ext cx="8370277" cy="670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925" tIns="38963" rIns="77925" bIns="38963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en-AU" b="1" u="sng" dirty="0">
                <a:latin typeface="Century Gothic" pitchFamily="34" charset="0"/>
              </a:rPr>
              <a:t>Behaviour</a:t>
            </a:r>
            <a:r>
              <a:rPr lang="en-US" b="1" dirty="0">
                <a:latin typeface="Century Gothic" pitchFamily="34" charset="0"/>
              </a:rPr>
              <a:t>:</a:t>
            </a:r>
            <a:r>
              <a:rPr lang="en-US" dirty="0">
                <a:latin typeface="Century Gothic" pitchFamily="34" charset="0"/>
              </a:rPr>
              <a:t>  The measurable response of an enterprise to its environment.</a:t>
            </a:r>
          </a:p>
          <a:p>
            <a:pPr algn="l"/>
            <a:r>
              <a:rPr lang="en-US" dirty="0">
                <a:latin typeface="Century Gothic" pitchFamily="34" charset="0"/>
              </a:rPr>
              <a:t>What is the Value Proposition for your business or technology solution?</a:t>
            </a:r>
            <a:endParaRPr lang="en-AU" dirty="0">
              <a:latin typeface="Century Gothic" pitchFamily="34" charset="0"/>
            </a:endParaRPr>
          </a:p>
        </p:txBody>
      </p:sp>
      <p:sp>
        <p:nvSpPr>
          <p:cNvPr id="60421" name="Oval 5"/>
          <p:cNvSpPr>
            <a:spLocks noChangeArrowheads="1"/>
          </p:cNvSpPr>
          <p:nvPr/>
        </p:nvSpPr>
        <p:spPr bwMode="auto">
          <a:xfrm>
            <a:off x="5392618" y="3497373"/>
            <a:ext cx="1406769" cy="1404939"/>
          </a:xfrm>
          <a:prstGeom prst="ellipse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pPr eaLnBrk="0" hangingPunct="0"/>
            <a:endParaRPr lang="en-US" sz="1400" b="1">
              <a:latin typeface="Century Gothic" pitchFamily="34" charset="0"/>
            </a:endParaRPr>
          </a:p>
        </p:txBody>
      </p:sp>
      <p:sp>
        <p:nvSpPr>
          <p:cNvPr id="60422" name="Line 6"/>
          <p:cNvSpPr>
            <a:spLocks noChangeShapeType="1"/>
          </p:cNvSpPr>
          <p:nvPr/>
        </p:nvSpPr>
        <p:spPr bwMode="auto">
          <a:xfrm flipV="1">
            <a:off x="4689233" y="4183172"/>
            <a:ext cx="1406769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925" tIns="38963" rIns="77925" bIns="38963"/>
          <a:lstStyle/>
          <a:p>
            <a:endParaRPr lang="en-AU"/>
          </a:p>
        </p:txBody>
      </p:sp>
      <p:sp>
        <p:nvSpPr>
          <p:cNvPr id="60423" name="Oval 7"/>
          <p:cNvSpPr>
            <a:spLocks noChangeArrowheads="1"/>
          </p:cNvSpPr>
          <p:nvPr/>
        </p:nvSpPr>
        <p:spPr bwMode="auto">
          <a:xfrm>
            <a:off x="5185999" y="2162287"/>
            <a:ext cx="1824403" cy="758825"/>
          </a:xfrm>
          <a:prstGeom prst="ellipse">
            <a:avLst/>
          </a:prstGeom>
          <a:solidFill>
            <a:srgbClr val="347FB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8963" rIns="0" bIns="38963" anchor="ctr"/>
          <a:lstStyle/>
          <a:p>
            <a:pPr algn="ctr" eaLnBrk="0" hangingPunct="0"/>
            <a:r>
              <a:rPr lang="en-AU" sz="1400" b="1" dirty="0">
                <a:solidFill>
                  <a:schemeClr val="bg1"/>
                </a:solidFill>
                <a:latin typeface="Century Gothic" pitchFamily="34" charset="0"/>
              </a:rPr>
              <a:t>Product Leadership</a:t>
            </a:r>
          </a:p>
        </p:txBody>
      </p:sp>
      <p:sp>
        <p:nvSpPr>
          <p:cNvPr id="60424" name="Oval 8"/>
          <p:cNvSpPr>
            <a:spLocks noChangeArrowheads="1"/>
          </p:cNvSpPr>
          <p:nvPr/>
        </p:nvSpPr>
        <p:spPr bwMode="auto">
          <a:xfrm>
            <a:off x="3141785" y="4945174"/>
            <a:ext cx="1828800" cy="758825"/>
          </a:xfrm>
          <a:prstGeom prst="ellipse">
            <a:avLst/>
          </a:prstGeom>
          <a:solidFill>
            <a:srgbClr val="347FB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8963" rIns="0" bIns="38963" anchor="ctr"/>
          <a:lstStyle/>
          <a:p>
            <a:pPr algn="ctr" eaLnBrk="0" hangingPunct="0"/>
            <a:r>
              <a:rPr lang="en-AU" sz="1400" b="1" dirty="0">
                <a:solidFill>
                  <a:schemeClr val="bg1"/>
                </a:solidFill>
                <a:latin typeface="Century Gothic" pitchFamily="34" charset="0"/>
              </a:rPr>
              <a:t>Operational Excellence</a:t>
            </a:r>
          </a:p>
        </p:txBody>
      </p:sp>
      <p:sp>
        <p:nvSpPr>
          <p:cNvPr id="60425" name="Oval 9"/>
          <p:cNvSpPr>
            <a:spLocks noChangeArrowheads="1"/>
          </p:cNvSpPr>
          <p:nvPr/>
        </p:nvSpPr>
        <p:spPr bwMode="auto">
          <a:xfrm>
            <a:off x="7225812" y="4945174"/>
            <a:ext cx="1894742" cy="758825"/>
          </a:xfrm>
          <a:prstGeom prst="ellipse">
            <a:avLst/>
          </a:prstGeom>
          <a:solidFill>
            <a:srgbClr val="347FB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8963" rIns="0" bIns="38963" anchor="ctr"/>
          <a:lstStyle/>
          <a:p>
            <a:pPr algn="ctr" eaLnBrk="0" hangingPunct="0"/>
            <a:r>
              <a:rPr lang="en-AU" sz="1400" b="1" dirty="0">
                <a:solidFill>
                  <a:schemeClr val="bg1"/>
                </a:solidFill>
                <a:latin typeface="Century Gothic" pitchFamily="34" charset="0"/>
              </a:rPr>
              <a:t>Customer Intimacy</a:t>
            </a:r>
          </a:p>
        </p:txBody>
      </p:sp>
      <p:sp>
        <p:nvSpPr>
          <p:cNvPr id="60426" name="Line 10"/>
          <p:cNvSpPr>
            <a:spLocks noChangeShapeType="1"/>
          </p:cNvSpPr>
          <p:nvPr/>
        </p:nvSpPr>
        <p:spPr bwMode="auto">
          <a:xfrm>
            <a:off x="6096000" y="2954448"/>
            <a:ext cx="0" cy="1228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925" tIns="38963" rIns="77925" bIns="38963"/>
          <a:lstStyle/>
          <a:p>
            <a:endParaRPr lang="en-AU"/>
          </a:p>
        </p:txBody>
      </p:sp>
      <p:sp>
        <p:nvSpPr>
          <p:cNvPr id="60427" name="Line 11"/>
          <p:cNvSpPr>
            <a:spLocks noChangeShapeType="1"/>
          </p:cNvSpPr>
          <p:nvPr/>
        </p:nvSpPr>
        <p:spPr bwMode="auto">
          <a:xfrm flipH="1" flipV="1">
            <a:off x="6096002" y="4183172"/>
            <a:ext cx="1406769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925" tIns="38963" rIns="77925" bIns="38963"/>
          <a:lstStyle/>
          <a:p>
            <a:endParaRPr lang="en-AU"/>
          </a:p>
        </p:txBody>
      </p:sp>
      <p:sp>
        <p:nvSpPr>
          <p:cNvPr id="60428" name="Rectangle 12"/>
          <p:cNvSpPr>
            <a:spLocks noChangeArrowheads="1"/>
          </p:cNvSpPr>
          <p:nvPr/>
        </p:nvSpPr>
        <p:spPr bwMode="auto">
          <a:xfrm>
            <a:off x="6116516" y="2965561"/>
            <a:ext cx="237245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925" tIns="38963" rIns="77925" bIns="38963"/>
          <a:lstStyle/>
          <a:p>
            <a:pPr algn="ctr" eaLnBrk="0" hangingPunct="0"/>
            <a:r>
              <a:rPr lang="en-AU" sz="1200" b="1" dirty="0">
                <a:latin typeface="Century Gothic" pitchFamily="34" charset="0"/>
              </a:rPr>
              <a:t>From product differentiation to product leadership </a:t>
            </a:r>
          </a:p>
        </p:txBody>
      </p:sp>
      <p:sp>
        <p:nvSpPr>
          <p:cNvPr id="60429" name="Rectangle 13"/>
          <p:cNvSpPr>
            <a:spLocks noChangeArrowheads="1"/>
          </p:cNvSpPr>
          <p:nvPr/>
        </p:nvSpPr>
        <p:spPr bwMode="auto">
          <a:xfrm>
            <a:off x="2457450" y="4140312"/>
            <a:ext cx="27241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925" tIns="38963" rIns="77925" bIns="38963"/>
          <a:lstStyle/>
          <a:p>
            <a:pPr algn="ctr" eaLnBrk="0" hangingPunct="0"/>
            <a:r>
              <a:rPr lang="en-AU" sz="1200" b="1" dirty="0">
                <a:latin typeface="Century Gothic" pitchFamily="34" charset="0"/>
              </a:rPr>
              <a:t>From operational competence to operational excellence</a:t>
            </a:r>
          </a:p>
        </p:txBody>
      </p:sp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7080739" y="4140312"/>
            <a:ext cx="230212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925" tIns="38963" rIns="77925" bIns="38963"/>
          <a:lstStyle/>
          <a:p>
            <a:pPr algn="ctr" eaLnBrk="0" hangingPunct="0"/>
            <a:r>
              <a:rPr lang="en-AU" sz="1200" b="1" dirty="0">
                <a:latin typeface="Century Gothic" pitchFamily="34" charset="0"/>
              </a:rPr>
              <a:t>From customer responsive to customer intimacy </a:t>
            </a:r>
          </a:p>
        </p:txBody>
      </p:sp>
      <p:sp>
        <p:nvSpPr>
          <p:cNvPr id="60431" name="Oval 15"/>
          <p:cNvSpPr>
            <a:spLocks noChangeArrowheads="1"/>
          </p:cNvSpPr>
          <p:nvPr/>
        </p:nvSpPr>
        <p:spPr bwMode="auto">
          <a:xfrm rot="9000000">
            <a:off x="4953002" y="3924412"/>
            <a:ext cx="1336431" cy="1106487"/>
          </a:xfrm>
          <a:prstGeom prst="ellipse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endParaRPr lang="en-US"/>
          </a:p>
        </p:txBody>
      </p:sp>
      <p:sp>
        <p:nvSpPr>
          <p:cNvPr id="60432" name="Oval 16"/>
          <p:cNvSpPr>
            <a:spLocks noChangeArrowheads="1"/>
          </p:cNvSpPr>
          <p:nvPr/>
        </p:nvSpPr>
        <p:spPr bwMode="auto">
          <a:xfrm>
            <a:off x="5405806" y="3530713"/>
            <a:ext cx="1406769" cy="1404937"/>
          </a:xfrm>
          <a:prstGeom prst="ellipse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pPr eaLnBrk="0" hangingPunct="0"/>
            <a:endParaRPr lang="en-US" sz="1400" b="1">
              <a:latin typeface="Century Gothic" pitchFamily="34" charset="0"/>
            </a:endParaRPr>
          </a:p>
        </p:txBody>
      </p:sp>
      <p:sp>
        <p:nvSpPr>
          <p:cNvPr id="60433" name="Oval 17"/>
          <p:cNvSpPr>
            <a:spLocks noChangeArrowheads="1"/>
          </p:cNvSpPr>
          <p:nvPr/>
        </p:nvSpPr>
        <p:spPr bwMode="auto">
          <a:xfrm rot="12600000" flipH="1">
            <a:off x="5710606" y="3775187"/>
            <a:ext cx="1336431" cy="1106487"/>
          </a:xfrm>
          <a:prstGeom prst="ellipse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endParaRPr lang="en-US"/>
          </a:p>
        </p:txBody>
      </p:sp>
      <p:sp>
        <p:nvSpPr>
          <p:cNvPr id="60434" name="Text Box 18"/>
          <p:cNvSpPr txBox="1">
            <a:spLocks noChangeArrowheads="1"/>
          </p:cNvSpPr>
          <p:nvPr/>
        </p:nvSpPr>
        <p:spPr bwMode="auto">
          <a:xfrm>
            <a:off x="5291504" y="3911711"/>
            <a:ext cx="1398096" cy="694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AU" sz="2000" dirty="0">
                <a:latin typeface="Century Gothic" pitchFamily="34" charset="0"/>
              </a:rPr>
              <a:t>Business</a:t>
            </a:r>
          </a:p>
          <a:p>
            <a:r>
              <a:rPr lang="en-AU" sz="2000" dirty="0">
                <a:latin typeface="Century Gothic" pitchFamily="34" charset="0"/>
              </a:rPr>
              <a:t>Behaviour</a:t>
            </a:r>
          </a:p>
        </p:txBody>
      </p:sp>
      <p:sp>
        <p:nvSpPr>
          <p:cNvPr id="60435" name="Text Box 19"/>
          <p:cNvSpPr txBox="1">
            <a:spLocks noChangeArrowheads="1"/>
          </p:cNvSpPr>
          <p:nvPr/>
        </p:nvSpPr>
        <p:spPr bwMode="auto">
          <a:xfrm>
            <a:off x="6477000" y="1971784"/>
            <a:ext cx="3657600" cy="540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47FB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925" tIns="38963" rIns="77925" bIns="3896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AU" sz="1000" dirty="0">
                <a:latin typeface="Century Gothic" pitchFamily="34" charset="0"/>
              </a:rPr>
              <a:t>Corporate Examples:     Sony</a:t>
            </a:r>
          </a:p>
          <a:p>
            <a:pPr algn="l"/>
            <a:r>
              <a:rPr lang="en-AU" sz="1000" dirty="0">
                <a:latin typeface="Century Gothic" pitchFamily="34" charset="0"/>
              </a:rPr>
              <a:t>	               Johnson &amp; Johnson</a:t>
            </a:r>
          </a:p>
          <a:p>
            <a:pPr algn="l"/>
            <a:r>
              <a:rPr lang="en-AU" sz="1000" dirty="0">
                <a:latin typeface="Century Gothic" pitchFamily="34" charset="0"/>
              </a:rPr>
              <a:t>	               </a:t>
            </a:r>
            <a:r>
              <a:rPr lang="en-AU" sz="1000" dirty="0" err="1">
                <a:latin typeface="Century Gothic" pitchFamily="34" charset="0"/>
              </a:rPr>
              <a:t>Vistakon</a:t>
            </a:r>
            <a:r>
              <a:rPr lang="en-AU" sz="1000" dirty="0">
                <a:latin typeface="Century Gothic" pitchFamily="34" charset="0"/>
              </a:rPr>
              <a:t> (</a:t>
            </a:r>
            <a:r>
              <a:rPr lang="en-AU" sz="1000" dirty="0" err="1">
                <a:latin typeface="Century Gothic" pitchFamily="34" charset="0"/>
              </a:rPr>
              <a:t>Acuvue</a:t>
            </a:r>
            <a:r>
              <a:rPr lang="en-AU" sz="1000" dirty="0">
                <a:latin typeface="Century Gothic" pitchFamily="34" charset="0"/>
              </a:rPr>
              <a:t> Lenses)</a:t>
            </a:r>
          </a:p>
        </p:txBody>
      </p:sp>
      <p:sp>
        <p:nvSpPr>
          <p:cNvPr id="60436" name="Text Box 20"/>
          <p:cNvSpPr txBox="1">
            <a:spLocks noChangeArrowheads="1"/>
          </p:cNvSpPr>
          <p:nvPr/>
        </p:nvSpPr>
        <p:spPr bwMode="auto">
          <a:xfrm>
            <a:off x="1524001" y="5740510"/>
            <a:ext cx="3181350" cy="540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47FB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925" tIns="38963" rIns="77925" bIns="3896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en-AU" sz="1000">
                <a:latin typeface="Century Gothic" pitchFamily="34" charset="0"/>
              </a:rPr>
              <a:t>Corporate Examples: McDonalds</a:t>
            </a:r>
          </a:p>
          <a:p>
            <a:pPr algn="l"/>
            <a:r>
              <a:rPr lang="en-AU" sz="1000">
                <a:latin typeface="Century Gothic" pitchFamily="34" charset="0"/>
              </a:rPr>
              <a:t>                                      Dell Computer</a:t>
            </a:r>
          </a:p>
          <a:p>
            <a:pPr algn="l"/>
            <a:r>
              <a:rPr lang="en-AU" sz="1000">
                <a:latin typeface="Century Gothic" pitchFamily="34" charset="0"/>
              </a:rPr>
              <a:t>                                      GE Applications</a:t>
            </a:r>
          </a:p>
        </p:txBody>
      </p:sp>
      <p:sp>
        <p:nvSpPr>
          <p:cNvPr id="60437" name="Text Box 21"/>
          <p:cNvSpPr txBox="1">
            <a:spLocks noChangeArrowheads="1"/>
          </p:cNvSpPr>
          <p:nvPr/>
        </p:nvSpPr>
        <p:spPr bwMode="auto">
          <a:xfrm>
            <a:off x="7620000" y="5740510"/>
            <a:ext cx="3048000" cy="540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47FB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925" tIns="38963" rIns="77925" bIns="3896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AU" sz="1000" dirty="0">
                <a:latin typeface="Century Gothic" pitchFamily="34" charset="0"/>
              </a:rPr>
              <a:t>Corporate Examples:     Home Depot</a:t>
            </a:r>
          </a:p>
          <a:p>
            <a:pPr algn="l"/>
            <a:r>
              <a:rPr lang="en-AU" sz="1000" dirty="0">
                <a:latin typeface="Century Gothic" pitchFamily="34" charset="0"/>
              </a:rPr>
              <a:t>	                Cable &amp; Wireless</a:t>
            </a:r>
          </a:p>
          <a:p>
            <a:pPr algn="l"/>
            <a:r>
              <a:rPr lang="en-AU" sz="1000" dirty="0">
                <a:latin typeface="Century Gothic" pitchFamily="34" charset="0"/>
              </a:rPr>
              <a:t>	                 IBM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631958" y="113571"/>
            <a:ext cx="1223157" cy="1010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5" name="Picture 24" descr="A screenshot of a cell phone&#10;&#10;Description automatically generated">
            <a:extLst>
              <a:ext uri="{FF2B5EF4-FFF2-40B4-BE49-F238E27FC236}">
                <a16:creationId xmlns:a16="http://schemas.microsoft.com/office/drawing/2014/main" id="{EB76941F-D547-4A8F-85F1-74CB1DB45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79E8AE-23D5-403A-BDEE-24CD04C62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8424098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080" y="119407"/>
            <a:ext cx="8739060" cy="685800"/>
          </a:xfrm>
        </p:spPr>
        <p:txBody>
          <a:bodyPr>
            <a:noAutofit/>
          </a:bodyPr>
          <a:lstStyle/>
          <a:p>
            <a:pPr algn="l"/>
            <a:r>
              <a:rPr lang="en-AU" sz="2800" dirty="0"/>
              <a:t>Build Visibility - Architecture Models can simplify and align your Customer, Business and Technology responses</a:t>
            </a:r>
            <a:endParaRPr lang="en-GB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9106769" y="6629931"/>
            <a:ext cx="1085273" cy="143629"/>
          </a:xfrm>
        </p:spPr>
        <p:txBody>
          <a:bodyPr/>
          <a:lstStyle/>
          <a:p>
            <a:r>
              <a:rPr lang="en-AU">
                <a:solidFill>
                  <a:srgbClr val="D1D1C5"/>
                </a:solidFill>
              </a:rPr>
              <a:t>Slide </a:t>
            </a:r>
            <a:fld id="{8D86E900-14D1-4A31-93CA-A00466A1D12C}" type="slidenum">
              <a:rPr lang="en-AU" smtClean="0">
                <a:solidFill>
                  <a:srgbClr val="D1D1C5"/>
                </a:solidFill>
              </a:rPr>
              <a:pPr/>
              <a:t>10</a:t>
            </a:fld>
            <a:endParaRPr lang="en-AU" dirty="0">
              <a:solidFill>
                <a:srgbClr val="D1D1C5"/>
              </a:solidFill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793" y="1283353"/>
            <a:ext cx="2341405" cy="1460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831" y="3296482"/>
            <a:ext cx="1397878" cy="1439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140" y="3296482"/>
            <a:ext cx="1391707" cy="131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508" y="3313804"/>
            <a:ext cx="1299690" cy="1318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506" y="3476464"/>
            <a:ext cx="1561381" cy="691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4080" y="1342467"/>
            <a:ext cx="3012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solidFill>
                  <a:srgbClr val="0070C0"/>
                </a:solidFill>
              </a:rPr>
              <a:t>Conceptual / Strategic /  Whole of Business</a:t>
            </a:r>
            <a:endParaRPr lang="en-GB" sz="1200" b="1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16377" y="1518657"/>
            <a:ext cx="34461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000" b="1" dirty="0"/>
              <a:t>Business Capability model </a:t>
            </a:r>
            <a:r>
              <a:rPr lang="en-AU" sz="1000" dirty="0"/>
              <a:t>provides a script and a language for interpreting business and technology priorities and approach to achieving your business strategy. It also enables a consistent communication of priorities and trade offs</a:t>
            </a:r>
            <a:endParaRPr lang="en-GB" sz="1000" dirty="0"/>
          </a:p>
        </p:txBody>
      </p:sp>
      <p:sp>
        <p:nvSpPr>
          <p:cNvPr id="7" name="Rectangle 6"/>
          <p:cNvSpPr/>
          <p:nvPr/>
        </p:nvSpPr>
        <p:spPr>
          <a:xfrm>
            <a:off x="5075591" y="4726699"/>
            <a:ext cx="19754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000" b="1" dirty="0"/>
              <a:t>Information Technology Reference Model </a:t>
            </a:r>
            <a:r>
              <a:rPr lang="en-AU" sz="1000" dirty="0"/>
              <a:t>- High level IT Function / Capability assessment </a:t>
            </a:r>
          </a:p>
        </p:txBody>
      </p:sp>
      <p:sp>
        <p:nvSpPr>
          <p:cNvPr id="9" name="Rectangle 8"/>
          <p:cNvSpPr/>
          <p:nvPr/>
        </p:nvSpPr>
        <p:spPr>
          <a:xfrm>
            <a:off x="9526822" y="4731895"/>
            <a:ext cx="184605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b="1" dirty="0"/>
              <a:t>Infrastructure Reference Model </a:t>
            </a:r>
            <a:r>
              <a:rPr lang="en-GB" sz="1000" dirty="0"/>
              <a:t>- High level Infrastructure assessment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72568" y="4739572"/>
            <a:ext cx="192496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b="1" dirty="0"/>
              <a:t>Application Reference Model </a:t>
            </a:r>
            <a:r>
              <a:rPr lang="en-GB" sz="1000" dirty="0"/>
              <a:t>- High level Application platform assessment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20581" y="4735748"/>
            <a:ext cx="21407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b="1" dirty="0"/>
              <a:t>Organisation Chart for Business and Technology Divisions </a:t>
            </a:r>
            <a:r>
              <a:rPr lang="en-GB" sz="1000" dirty="0"/>
              <a:t>- High level Function / People / FTE / Cost assessment </a:t>
            </a:r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822960" y="2871430"/>
            <a:ext cx="10463652" cy="1528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998464" y="5896891"/>
            <a:ext cx="75825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000" dirty="0"/>
              <a:t>**A wide range of data can be modelled including RAG ratings, specific insights, FTE’s, costs, and risks. Model use is primarily as a holistic overview to drive out patterns, areas of interest or capabilities that may need more detailed investigation.</a:t>
            </a:r>
            <a:endParaRPr lang="en-GB" sz="1000" dirty="0"/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4861316" y="2886720"/>
            <a:ext cx="2" cy="279287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7040925" y="2871430"/>
            <a:ext cx="2" cy="279287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9197527" y="2871430"/>
            <a:ext cx="2" cy="279287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822960" y="5663476"/>
            <a:ext cx="1046365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0535704" y="129613"/>
            <a:ext cx="1223157" cy="1010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/>
          <p:cNvSpPr/>
          <p:nvPr/>
        </p:nvSpPr>
        <p:spPr>
          <a:xfrm>
            <a:off x="10535704" y="129613"/>
            <a:ext cx="1223157" cy="1010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6378114-56BB-4BF1-8F8F-D0695A67B876}"/>
              </a:ext>
            </a:extLst>
          </p:cNvPr>
          <p:cNvCxnSpPr/>
          <p:nvPr/>
        </p:nvCxnSpPr>
        <p:spPr>
          <a:xfrm flipH="1">
            <a:off x="2463556" y="2896880"/>
            <a:ext cx="2" cy="279287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7B2DD947-2D4E-42FE-8C93-1FB7A783BE48}"/>
              </a:ext>
            </a:extLst>
          </p:cNvPr>
          <p:cNvSpPr/>
          <p:nvPr/>
        </p:nvSpPr>
        <p:spPr>
          <a:xfrm>
            <a:off x="627147" y="4751355"/>
            <a:ext cx="17149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b="1" dirty="0"/>
              <a:t>Business Process Models </a:t>
            </a:r>
            <a:r>
              <a:rPr lang="en-GB" sz="1000" dirty="0"/>
              <a:t>- High level Function / Process models that deliver value to your customers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C1DBE64-DE5E-41B2-9B67-6CE1C5D4B6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133" y="3280461"/>
            <a:ext cx="1988839" cy="1168350"/>
          </a:xfrm>
          <a:prstGeom prst="rect">
            <a:avLst/>
          </a:prstGeom>
        </p:spPr>
      </p:pic>
      <p:pic>
        <p:nvPicPr>
          <p:cNvPr id="28" name="Picture 27" descr="A screenshot of a cell phone&#10;&#10;Description automatically generated">
            <a:extLst>
              <a:ext uri="{FF2B5EF4-FFF2-40B4-BE49-F238E27FC236}">
                <a16:creationId xmlns:a16="http://schemas.microsoft.com/office/drawing/2014/main" id="{6601962B-104A-4288-B60A-26BDF0F3DE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8279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906690" y="203833"/>
            <a:ext cx="8867230" cy="609600"/>
          </a:xfrm>
        </p:spPr>
        <p:txBody>
          <a:bodyPr>
            <a:noAutofit/>
          </a:bodyPr>
          <a:lstStyle/>
          <a:p>
            <a:pPr algn="l"/>
            <a:r>
              <a:rPr lang="en-AU" sz="2800" dirty="0"/>
              <a:t>Simplify your Business example - how to optimise your business operating model </a:t>
            </a:r>
          </a:p>
        </p:txBody>
      </p:sp>
      <p:sp>
        <p:nvSpPr>
          <p:cNvPr id="65539" name="AutoShape 3"/>
          <p:cNvSpPr>
            <a:spLocks noChangeAspect="1" noChangeArrowheads="1"/>
          </p:cNvSpPr>
          <p:nvPr/>
        </p:nvSpPr>
        <p:spPr bwMode="auto">
          <a:xfrm rot="5400000">
            <a:off x="6093491" y="4995734"/>
            <a:ext cx="986635" cy="337038"/>
          </a:xfrm>
          <a:prstGeom prst="rightArrow">
            <a:avLst>
              <a:gd name="adj1" fmla="val 50000"/>
              <a:gd name="adj2" fmla="val 55109"/>
            </a:avLst>
          </a:prstGeom>
          <a:solidFill>
            <a:srgbClr val="FF2D2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pPr eaLnBrk="0" hangingPunct="0"/>
            <a:r>
              <a:rPr lang="en-AU" sz="900" b="1" dirty="0">
                <a:solidFill>
                  <a:schemeClr val="bg1"/>
                </a:solidFill>
                <a:latin typeface="Century Gothic" pitchFamily="34" charset="0"/>
              </a:rPr>
              <a:t>OUTBOUND</a:t>
            </a: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3308741" y="2308735"/>
            <a:ext cx="5838092" cy="2362200"/>
          </a:xfrm>
          <a:prstGeom prst="rect">
            <a:avLst/>
          </a:prstGeom>
          <a:solidFill>
            <a:srgbClr val="8DB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/>
          <a:lstStyle/>
          <a:p>
            <a:pPr eaLnBrk="0" hangingPunct="0"/>
            <a:r>
              <a:rPr lang="en-AU" sz="2000">
                <a:latin typeface="Century Gothic" pitchFamily="34" charset="0"/>
              </a:rPr>
              <a:t>Enterprise</a:t>
            </a:r>
          </a:p>
        </p:txBody>
      </p:sp>
      <p:sp>
        <p:nvSpPr>
          <p:cNvPr id="65541" name="Line 5"/>
          <p:cNvSpPr>
            <a:spLocks noChangeShapeType="1"/>
          </p:cNvSpPr>
          <p:nvPr/>
        </p:nvSpPr>
        <p:spPr bwMode="auto">
          <a:xfrm>
            <a:off x="7864621" y="3804161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925" tIns="38963" rIns="77925" bIns="38963"/>
          <a:lstStyle/>
          <a:p>
            <a:endParaRPr lang="en-AU"/>
          </a:p>
        </p:txBody>
      </p:sp>
      <p:sp>
        <p:nvSpPr>
          <p:cNvPr id="65542" name="Line 6"/>
          <p:cNvSpPr>
            <a:spLocks noChangeShapeType="1"/>
          </p:cNvSpPr>
          <p:nvPr/>
        </p:nvSpPr>
        <p:spPr bwMode="auto">
          <a:xfrm flipH="1" flipV="1">
            <a:off x="6825666" y="3223137"/>
            <a:ext cx="507023" cy="4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925" tIns="38963" rIns="77925" bIns="38963"/>
          <a:lstStyle/>
          <a:p>
            <a:endParaRPr lang="en-AU"/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9930814" y="2515109"/>
            <a:ext cx="319276" cy="1726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AU" sz="1400" b="1">
                <a:latin typeface="Century Gothic" pitchFamily="34" charset="0"/>
              </a:rPr>
              <a:t>C</a:t>
            </a:r>
          </a:p>
          <a:p>
            <a:pPr>
              <a:lnSpc>
                <a:spcPct val="85000"/>
              </a:lnSpc>
            </a:pPr>
            <a:r>
              <a:rPr lang="en-AU" sz="1400" b="1">
                <a:latin typeface="Century Gothic" pitchFamily="34" charset="0"/>
              </a:rPr>
              <a:t>U</a:t>
            </a:r>
          </a:p>
          <a:p>
            <a:pPr>
              <a:lnSpc>
                <a:spcPct val="85000"/>
              </a:lnSpc>
            </a:pPr>
            <a:r>
              <a:rPr lang="en-AU" sz="1400" b="1">
                <a:latin typeface="Century Gothic" pitchFamily="34" charset="0"/>
              </a:rPr>
              <a:t>S</a:t>
            </a:r>
          </a:p>
          <a:p>
            <a:pPr>
              <a:lnSpc>
                <a:spcPct val="85000"/>
              </a:lnSpc>
            </a:pPr>
            <a:r>
              <a:rPr lang="en-AU" sz="1400" b="1">
                <a:latin typeface="Century Gothic" pitchFamily="34" charset="0"/>
              </a:rPr>
              <a:t>T</a:t>
            </a:r>
          </a:p>
          <a:p>
            <a:pPr>
              <a:lnSpc>
                <a:spcPct val="85000"/>
              </a:lnSpc>
            </a:pPr>
            <a:r>
              <a:rPr lang="en-AU" sz="1400" b="1">
                <a:latin typeface="Century Gothic" pitchFamily="34" charset="0"/>
              </a:rPr>
              <a:t>O</a:t>
            </a:r>
          </a:p>
          <a:p>
            <a:pPr>
              <a:lnSpc>
                <a:spcPct val="85000"/>
              </a:lnSpc>
            </a:pPr>
            <a:r>
              <a:rPr lang="en-AU" sz="1400" b="1">
                <a:latin typeface="Century Gothic" pitchFamily="34" charset="0"/>
              </a:rPr>
              <a:t>M</a:t>
            </a:r>
          </a:p>
          <a:p>
            <a:pPr>
              <a:lnSpc>
                <a:spcPct val="85000"/>
              </a:lnSpc>
            </a:pPr>
            <a:r>
              <a:rPr lang="en-AU" sz="1400" b="1">
                <a:latin typeface="Century Gothic" pitchFamily="34" charset="0"/>
              </a:rPr>
              <a:t>E</a:t>
            </a:r>
          </a:p>
          <a:p>
            <a:pPr>
              <a:lnSpc>
                <a:spcPct val="85000"/>
              </a:lnSpc>
            </a:pPr>
            <a:r>
              <a:rPr lang="en-AU" sz="1400" b="1">
                <a:latin typeface="Century Gothic" pitchFamily="34" charset="0"/>
              </a:rPr>
              <a:t>R</a:t>
            </a:r>
          </a:p>
          <a:p>
            <a:pPr>
              <a:lnSpc>
                <a:spcPct val="85000"/>
              </a:lnSpc>
            </a:pPr>
            <a:r>
              <a:rPr lang="en-AU" sz="1400" b="1">
                <a:latin typeface="Century Gothic" pitchFamily="34" charset="0"/>
              </a:rPr>
              <a:t>S</a:t>
            </a:r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2241941" y="2451609"/>
            <a:ext cx="272788" cy="1726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AU" sz="1400" b="1">
                <a:latin typeface="Century Gothic" pitchFamily="34" charset="0"/>
              </a:rPr>
              <a:t>S</a:t>
            </a:r>
          </a:p>
          <a:p>
            <a:pPr>
              <a:lnSpc>
                <a:spcPct val="85000"/>
              </a:lnSpc>
            </a:pPr>
            <a:r>
              <a:rPr lang="en-AU" sz="1400" b="1">
                <a:latin typeface="Century Gothic" pitchFamily="34" charset="0"/>
              </a:rPr>
              <a:t>U</a:t>
            </a:r>
          </a:p>
          <a:p>
            <a:pPr>
              <a:lnSpc>
                <a:spcPct val="85000"/>
              </a:lnSpc>
            </a:pPr>
            <a:r>
              <a:rPr lang="en-AU" sz="1400" b="1">
                <a:latin typeface="Century Gothic" pitchFamily="34" charset="0"/>
              </a:rPr>
              <a:t>P</a:t>
            </a:r>
            <a:br>
              <a:rPr lang="en-AU" sz="1400" b="1">
                <a:latin typeface="Century Gothic" pitchFamily="34" charset="0"/>
              </a:rPr>
            </a:br>
            <a:r>
              <a:rPr lang="en-AU" sz="1400" b="1">
                <a:latin typeface="Century Gothic" pitchFamily="34" charset="0"/>
              </a:rPr>
              <a:t>P</a:t>
            </a:r>
            <a:br>
              <a:rPr lang="en-AU" sz="1400" b="1">
                <a:latin typeface="Century Gothic" pitchFamily="34" charset="0"/>
              </a:rPr>
            </a:br>
            <a:r>
              <a:rPr lang="en-AU" sz="1400" b="1">
                <a:latin typeface="Century Gothic" pitchFamily="34" charset="0"/>
              </a:rPr>
              <a:t>L</a:t>
            </a:r>
            <a:br>
              <a:rPr lang="en-AU" sz="1400" b="1">
                <a:latin typeface="Century Gothic" pitchFamily="34" charset="0"/>
              </a:rPr>
            </a:br>
            <a:r>
              <a:rPr lang="en-AU" sz="1400" b="1">
                <a:latin typeface="Century Gothic" pitchFamily="34" charset="0"/>
              </a:rPr>
              <a:t>I</a:t>
            </a:r>
            <a:br>
              <a:rPr lang="en-AU" sz="1400" b="1">
                <a:latin typeface="Century Gothic" pitchFamily="34" charset="0"/>
              </a:rPr>
            </a:br>
            <a:r>
              <a:rPr lang="en-AU" sz="1400" b="1">
                <a:latin typeface="Century Gothic" pitchFamily="34" charset="0"/>
              </a:rPr>
              <a:t>E</a:t>
            </a:r>
            <a:br>
              <a:rPr lang="en-AU" sz="1400" b="1">
                <a:latin typeface="Century Gothic" pitchFamily="34" charset="0"/>
              </a:rPr>
            </a:br>
            <a:r>
              <a:rPr lang="en-AU" sz="1400" b="1">
                <a:latin typeface="Century Gothic" pitchFamily="34" charset="0"/>
              </a:rPr>
              <a:t>R</a:t>
            </a:r>
            <a:br>
              <a:rPr lang="en-AU" sz="1400" b="1">
                <a:latin typeface="Century Gothic" pitchFamily="34" charset="0"/>
              </a:rPr>
            </a:br>
            <a:r>
              <a:rPr lang="en-AU" sz="1400" b="1">
                <a:latin typeface="Century Gothic" pitchFamily="34" charset="0"/>
              </a:rPr>
              <a:t>S</a:t>
            </a:r>
          </a:p>
        </p:txBody>
      </p:sp>
      <p:sp>
        <p:nvSpPr>
          <p:cNvPr id="65545" name="AutoShape 9"/>
          <p:cNvSpPr>
            <a:spLocks noChangeAspect="1" noChangeArrowheads="1"/>
          </p:cNvSpPr>
          <p:nvPr/>
        </p:nvSpPr>
        <p:spPr bwMode="auto">
          <a:xfrm rot="5400000">
            <a:off x="6162071" y="1715482"/>
            <a:ext cx="831889" cy="354623"/>
          </a:xfrm>
          <a:prstGeom prst="rightArrow">
            <a:avLst>
              <a:gd name="adj1" fmla="val 50000"/>
              <a:gd name="adj2" fmla="val 52169"/>
            </a:avLst>
          </a:prstGeom>
          <a:solidFill>
            <a:srgbClr val="FF2D2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pPr eaLnBrk="0" hangingPunct="0"/>
            <a:r>
              <a:rPr lang="en-AU" sz="900" b="1" dirty="0">
                <a:solidFill>
                  <a:schemeClr val="bg1"/>
                </a:solidFill>
                <a:latin typeface="Century Gothic" pitchFamily="34" charset="0"/>
              </a:rPr>
              <a:t>INBOUND</a:t>
            </a:r>
          </a:p>
        </p:txBody>
      </p:sp>
      <p:sp>
        <p:nvSpPr>
          <p:cNvPr id="65546" name="AutoShape 10"/>
          <p:cNvSpPr>
            <a:spLocks noChangeAspect="1" noChangeArrowheads="1"/>
          </p:cNvSpPr>
          <p:nvPr/>
        </p:nvSpPr>
        <p:spPr bwMode="auto">
          <a:xfrm rot="5400000">
            <a:off x="5444685" y="1628211"/>
            <a:ext cx="1006431" cy="354623"/>
          </a:xfrm>
          <a:prstGeom prst="leftArrow">
            <a:avLst>
              <a:gd name="adj1" fmla="val 50000"/>
              <a:gd name="adj2" fmla="val 54545"/>
            </a:avLst>
          </a:prstGeom>
          <a:solidFill>
            <a:srgbClr val="FF2D2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pPr eaLnBrk="0" hangingPunct="0"/>
            <a:r>
              <a:rPr lang="en-AU" sz="900" b="1" dirty="0">
                <a:solidFill>
                  <a:schemeClr val="bg1"/>
                </a:solidFill>
                <a:latin typeface="Century Gothic" pitchFamily="34" charset="0"/>
              </a:rPr>
              <a:t>OUTBOUND</a:t>
            </a:r>
          </a:p>
        </p:txBody>
      </p:sp>
      <p:sp>
        <p:nvSpPr>
          <p:cNvPr id="65547" name="Text Box 11"/>
          <p:cNvSpPr txBox="1">
            <a:spLocks noChangeArrowheads="1"/>
          </p:cNvSpPr>
          <p:nvPr/>
        </p:nvSpPr>
        <p:spPr bwMode="auto">
          <a:xfrm>
            <a:off x="4517685" y="1127760"/>
            <a:ext cx="3057205" cy="261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AU" sz="1400" b="1" dirty="0">
                <a:latin typeface="Century Gothic" pitchFamily="34" charset="0"/>
              </a:rPr>
              <a:t>SHAREHOLDERS AND REGULATORS</a:t>
            </a:r>
          </a:p>
        </p:txBody>
      </p:sp>
      <p:sp>
        <p:nvSpPr>
          <p:cNvPr id="65548" name="Text Box 12"/>
          <p:cNvSpPr txBox="1">
            <a:spLocks noChangeArrowheads="1"/>
          </p:cNvSpPr>
          <p:nvPr/>
        </p:nvSpPr>
        <p:spPr bwMode="auto">
          <a:xfrm>
            <a:off x="5257704" y="5689776"/>
            <a:ext cx="1721903" cy="261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DB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1400" b="1" dirty="0">
                <a:latin typeface="Century Gothic" pitchFamily="34" charset="0"/>
              </a:rPr>
              <a:t>BUSINESS SUPPORT</a:t>
            </a:r>
            <a:endParaRPr lang="en-AU" sz="1400" b="1" dirty="0">
              <a:latin typeface="Century Gothic" pitchFamily="34" charset="0"/>
            </a:endParaRPr>
          </a:p>
        </p:txBody>
      </p:sp>
      <p:sp>
        <p:nvSpPr>
          <p:cNvPr id="65549" name="AutoShape 13"/>
          <p:cNvSpPr>
            <a:spLocks noChangeAspect="1" noChangeArrowheads="1"/>
          </p:cNvSpPr>
          <p:nvPr/>
        </p:nvSpPr>
        <p:spPr bwMode="auto">
          <a:xfrm rot="5400000">
            <a:off x="5445791" y="4995734"/>
            <a:ext cx="986635" cy="337038"/>
          </a:xfrm>
          <a:prstGeom prst="leftArrow">
            <a:avLst>
              <a:gd name="adj1" fmla="val 50000"/>
              <a:gd name="adj2" fmla="val 57609"/>
            </a:avLst>
          </a:prstGeom>
          <a:solidFill>
            <a:srgbClr val="FF2D2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pPr eaLnBrk="0" hangingPunct="0"/>
            <a:r>
              <a:rPr lang="en-AU" sz="900" b="1" dirty="0">
                <a:solidFill>
                  <a:schemeClr val="bg1"/>
                </a:solidFill>
                <a:latin typeface="Century Gothic" pitchFamily="34" charset="0"/>
              </a:rPr>
              <a:t>INBOUND</a:t>
            </a:r>
          </a:p>
        </p:txBody>
      </p:sp>
      <p:sp>
        <p:nvSpPr>
          <p:cNvPr id="65550" name="AutoShape 14"/>
          <p:cNvSpPr>
            <a:spLocks noChangeAspect="1" noChangeArrowheads="1"/>
          </p:cNvSpPr>
          <p:nvPr/>
        </p:nvSpPr>
        <p:spPr bwMode="auto">
          <a:xfrm>
            <a:off x="9146835" y="3620012"/>
            <a:ext cx="773723" cy="365125"/>
          </a:xfrm>
          <a:prstGeom prst="rightArrow">
            <a:avLst>
              <a:gd name="adj1" fmla="val 50000"/>
              <a:gd name="adj2" fmla="val 57391"/>
            </a:avLst>
          </a:prstGeom>
          <a:solidFill>
            <a:srgbClr val="FF2D2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pPr eaLnBrk="0" hangingPunct="0"/>
            <a:r>
              <a:rPr lang="en-AU" sz="900" b="1">
                <a:solidFill>
                  <a:schemeClr val="bg1"/>
                </a:solidFill>
                <a:latin typeface="Century Gothic" pitchFamily="34" charset="0"/>
              </a:rPr>
              <a:t>OUTBOUND</a:t>
            </a:r>
          </a:p>
        </p:txBody>
      </p:sp>
      <p:sp>
        <p:nvSpPr>
          <p:cNvPr id="65551" name="AutoShape 15"/>
          <p:cNvSpPr>
            <a:spLocks noChangeAspect="1" noChangeArrowheads="1"/>
          </p:cNvSpPr>
          <p:nvPr/>
        </p:nvSpPr>
        <p:spPr bwMode="auto">
          <a:xfrm>
            <a:off x="9146833" y="2918337"/>
            <a:ext cx="808892" cy="365125"/>
          </a:xfrm>
          <a:prstGeom prst="leftArrow">
            <a:avLst>
              <a:gd name="adj1" fmla="val 50000"/>
              <a:gd name="adj2" fmla="val 60000"/>
            </a:avLst>
          </a:prstGeom>
          <a:solidFill>
            <a:srgbClr val="FF2D2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pPr eaLnBrk="0" hangingPunct="0"/>
            <a:r>
              <a:rPr lang="en-AU" sz="900" b="1">
                <a:solidFill>
                  <a:schemeClr val="bg1"/>
                </a:solidFill>
                <a:latin typeface="Century Gothic" pitchFamily="34" charset="0"/>
              </a:rPr>
              <a:t>INBOUND</a:t>
            </a:r>
          </a:p>
        </p:txBody>
      </p:sp>
      <p:sp>
        <p:nvSpPr>
          <p:cNvPr id="65552" name="AutoShape 16"/>
          <p:cNvSpPr>
            <a:spLocks noChangeAspect="1" noChangeArrowheads="1"/>
          </p:cNvSpPr>
          <p:nvPr/>
        </p:nvSpPr>
        <p:spPr bwMode="auto">
          <a:xfrm>
            <a:off x="2562862" y="3588262"/>
            <a:ext cx="744415" cy="396875"/>
          </a:xfrm>
          <a:prstGeom prst="rightArrow">
            <a:avLst>
              <a:gd name="adj1" fmla="val 50000"/>
              <a:gd name="adj2" fmla="val 50800"/>
            </a:avLst>
          </a:prstGeom>
          <a:solidFill>
            <a:srgbClr val="FF2D2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pPr eaLnBrk="0" hangingPunct="0"/>
            <a:r>
              <a:rPr lang="en-AU" sz="900" b="1">
                <a:solidFill>
                  <a:schemeClr val="bg1"/>
                </a:solidFill>
                <a:latin typeface="Century Gothic" pitchFamily="34" charset="0"/>
              </a:rPr>
              <a:t>INBOUND</a:t>
            </a:r>
          </a:p>
        </p:txBody>
      </p:sp>
      <p:sp>
        <p:nvSpPr>
          <p:cNvPr id="65553" name="AutoShape 17"/>
          <p:cNvSpPr>
            <a:spLocks noChangeAspect="1" noChangeArrowheads="1"/>
          </p:cNvSpPr>
          <p:nvPr/>
        </p:nvSpPr>
        <p:spPr bwMode="auto">
          <a:xfrm>
            <a:off x="2530621" y="2886586"/>
            <a:ext cx="778120" cy="396875"/>
          </a:xfrm>
          <a:prstGeom prst="leftArrow">
            <a:avLst>
              <a:gd name="adj1" fmla="val 50000"/>
              <a:gd name="adj2" fmla="val 53100"/>
            </a:avLst>
          </a:prstGeom>
          <a:solidFill>
            <a:srgbClr val="FF2D2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pPr eaLnBrk="0" hangingPunct="0"/>
            <a:r>
              <a:rPr lang="en-AU" sz="900" b="1">
                <a:solidFill>
                  <a:schemeClr val="bg1"/>
                </a:solidFill>
                <a:latin typeface="Century Gothic" pitchFamily="34" charset="0"/>
              </a:rPr>
              <a:t>OUTBOUND</a:t>
            </a:r>
          </a:p>
        </p:txBody>
      </p:sp>
      <p:sp>
        <p:nvSpPr>
          <p:cNvPr id="65554" name="Line 18"/>
          <p:cNvSpPr>
            <a:spLocks noChangeShapeType="1"/>
          </p:cNvSpPr>
          <p:nvPr/>
        </p:nvSpPr>
        <p:spPr bwMode="auto">
          <a:xfrm flipH="1">
            <a:off x="5559574" y="3223135"/>
            <a:ext cx="42203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925" tIns="38963" rIns="77925" bIns="38963"/>
          <a:lstStyle/>
          <a:p>
            <a:endParaRPr lang="en-AU"/>
          </a:p>
        </p:txBody>
      </p:sp>
      <p:sp>
        <p:nvSpPr>
          <p:cNvPr id="65555" name="Line 19"/>
          <p:cNvSpPr>
            <a:spLocks noChangeShapeType="1"/>
          </p:cNvSpPr>
          <p:nvPr/>
        </p:nvSpPr>
        <p:spPr bwMode="auto">
          <a:xfrm flipH="1">
            <a:off x="4293481" y="3223135"/>
            <a:ext cx="42203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7925" tIns="38963" rIns="77925" bIns="38963"/>
          <a:lstStyle/>
          <a:p>
            <a:endParaRPr lang="en-AU"/>
          </a:p>
        </p:txBody>
      </p:sp>
      <p:sp>
        <p:nvSpPr>
          <p:cNvPr id="65556" name="AutoShape 20"/>
          <p:cNvSpPr>
            <a:spLocks/>
          </p:cNvSpPr>
          <p:nvPr/>
        </p:nvSpPr>
        <p:spPr bwMode="auto">
          <a:xfrm>
            <a:off x="1523947" y="4769885"/>
            <a:ext cx="3821427" cy="1608493"/>
          </a:xfrm>
          <a:prstGeom prst="borderCallout1">
            <a:avLst>
              <a:gd name="adj1" fmla="val 3949"/>
              <a:gd name="adj2" fmla="val 3375"/>
              <a:gd name="adj3" fmla="val 3949"/>
              <a:gd name="adj4" fmla="val 11912"/>
            </a:avLst>
          </a:prstGeom>
          <a:solidFill>
            <a:srgbClr val="DDDDDD"/>
          </a:solidFill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lIns="46019" tIns="38963" rIns="46019" bIns="38963" anchor="ctr"/>
          <a:lstStyle/>
          <a:p>
            <a:pPr marL="171450" indent="-171450" eaLnBrk="0" hangingPunct="0">
              <a:buFont typeface="Arial" pitchFamily="34" charset="0"/>
              <a:buChar char="•"/>
            </a:pPr>
            <a:r>
              <a:rPr lang="en-AU" sz="1200" b="1" dirty="0"/>
              <a:t>WHAT?</a:t>
            </a:r>
          </a:p>
          <a:p>
            <a:pPr eaLnBrk="0" hangingPunct="0"/>
            <a:endParaRPr lang="en-AU" sz="1200" b="1" dirty="0"/>
          </a:p>
          <a:p>
            <a:pPr marL="171450" indent="-171450" eaLnBrk="0" hangingPunct="0">
              <a:buFont typeface="Arial" pitchFamily="34" charset="0"/>
              <a:buChar char="•"/>
            </a:pPr>
            <a:r>
              <a:rPr lang="en-AU" sz="1200" b="1" dirty="0"/>
              <a:t>Business Outcomes are the result of co-operation between front and back office functions / capabilities. </a:t>
            </a:r>
          </a:p>
          <a:p>
            <a:pPr marL="171450" indent="-171450" eaLnBrk="0" hangingPunct="0">
              <a:buFont typeface="Arial" pitchFamily="34" charset="0"/>
              <a:buChar char="•"/>
            </a:pPr>
            <a:r>
              <a:rPr lang="en-AU" sz="1200" b="1" dirty="0"/>
              <a:t>Gaps identified against current delivery </a:t>
            </a:r>
          </a:p>
          <a:p>
            <a:pPr marL="171450" indent="-171450" eaLnBrk="0" hangingPunct="0">
              <a:buFont typeface="Arial" pitchFamily="34" charset="0"/>
              <a:buChar char="•"/>
            </a:pPr>
            <a:r>
              <a:rPr lang="en-AU" sz="1200" b="1" dirty="0"/>
              <a:t>An optimally arranged Business Architecture can uncover strategic opportunities for change.</a:t>
            </a:r>
            <a:endParaRPr lang="en-US" sz="1200" b="1" dirty="0"/>
          </a:p>
        </p:txBody>
      </p:sp>
      <p:sp>
        <p:nvSpPr>
          <p:cNvPr id="65557" name="Line 21"/>
          <p:cNvSpPr>
            <a:spLocks noChangeShapeType="1"/>
          </p:cNvSpPr>
          <p:nvPr/>
        </p:nvSpPr>
        <p:spPr bwMode="auto">
          <a:xfrm flipH="1" flipV="1">
            <a:off x="4873772" y="3586675"/>
            <a:ext cx="0" cy="108426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lIns="46019" tIns="38963" rIns="46019" bIns="38963" anchor="ctr"/>
          <a:lstStyle/>
          <a:p>
            <a:endParaRPr lang="en-AU"/>
          </a:p>
        </p:txBody>
      </p:sp>
      <p:sp>
        <p:nvSpPr>
          <p:cNvPr id="65558" name="Rectangle 22"/>
          <p:cNvSpPr>
            <a:spLocks noChangeArrowheads="1"/>
          </p:cNvSpPr>
          <p:nvPr/>
        </p:nvSpPr>
        <p:spPr bwMode="auto">
          <a:xfrm>
            <a:off x="6003585" y="3085024"/>
            <a:ext cx="797169" cy="360363"/>
          </a:xfrm>
          <a:prstGeom prst="rect">
            <a:avLst/>
          </a:prstGeom>
          <a:solidFill>
            <a:srgbClr val="FEB974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r>
              <a:rPr lang="en-US" sz="900">
                <a:latin typeface="Century Gothic" pitchFamily="34" charset="0"/>
              </a:rPr>
              <a:t>Function</a:t>
            </a:r>
          </a:p>
        </p:txBody>
      </p:sp>
      <p:sp>
        <p:nvSpPr>
          <p:cNvPr id="65559" name="Rectangle 23"/>
          <p:cNvSpPr>
            <a:spLocks noChangeArrowheads="1"/>
          </p:cNvSpPr>
          <p:nvPr/>
        </p:nvSpPr>
        <p:spPr bwMode="auto">
          <a:xfrm>
            <a:off x="4740423" y="3085024"/>
            <a:ext cx="797169" cy="360363"/>
          </a:xfrm>
          <a:prstGeom prst="rect">
            <a:avLst/>
          </a:prstGeom>
          <a:solidFill>
            <a:srgbClr val="FEB974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r>
              <a:rPr lang="en-US" sz="900">
                <a:latin typeface="Century Gothic" pitchFamily="34" charset="0"/>
              </a:rPr>
              <a:t>Function</a:t>
            </a:r>
          </a:p>
        </p:txBody>
      </p:sp>
      <p:sp>
        <p:nvSpPr>
          <p:cNvPr id="65560" name="Rectangle 24"/>
          <p:cNvSpPr>
            <a:spLocks noChangeArrowheads="1"/>
          </p:cNvSpPr>
          <p:nvPr/>
        </p:nvSpPr>
        <p:spPr bwMode="auto">
          <a:xfrm>
            <a:off x="3477262" y="3083437"/>
            <a:ext cx="797169" cy="360363"/>
          </a:xfrm>
          <a:prstGeom prst="rect">
            <a:avLst/>
          </a:prstGeom>
          <a:solidFill>
            <a:srgbClr val="FEB974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r>
              <a:rPr lang="en-US" sz="900">
                <a:latin typeface="Century Gothic" pitchFamily="34" charset="0"/>
              </a:rPr>
              <a:t>Function</a:t>
            </a:r>
          </a:p>
        </p:txBody>
      </p:sp>
      <p:grpSp>
        <p:nvGrpSpPr>
          <p:cNvPr id="65561" name="Group 25"/>
          <p:cNvGrpSpPr>
            <a:grpSpLocks/>
          </p:cNvGrpSpPr>
          <p:nvPr/>
        </p:nvGrpSpPr>
        <p:grpSpPr bwMode="auto">
          <a:xfrm>
            <a:off x="7332690" y="2651637"/>
            <a:ext cx="1063869" cy="1152525"/>
            <a:chOff x="4526" y="756"/>
            <a:chExt cx="814" cy="814"/>
          </a:xfrm>
        </p:grpSpPr>
        <p:sp>
          <p:nvSpPr>
            <p:cNvPr id="65563" name="AutoShape 26"/>
            <p:cNvSpPr>
              <a:spLocks noChangeAspect="1" noChangeArrowheads="1" noTextEdit="1"/>
            </p:cNvSpPr>
            <p:nvPr/>
          </p:nvSpPr>
          <p:spPr bwMode="auto">
            <a:xfrm>
              <a:off x="4526" y="756"/>
              <a:ext cx="814" cy="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5564" name="Oval 27"/>
            <p:cNvSpPr>
              <a:spLocks noChangeArrowheads="1"/>
            </p:cNvSpPr>
            <p:nvPr/>
          </p:nvSpPr>
          <p:spPr bwMode="auto">
            <a:xfrm>
              <a:off x="4532" y="762"/>
              <a:ext cx="802" cy="802"/>
            </a:xfrm>
            <a:prstGeom prst="ellipse">
              <a:avLst/>
            </a:prstGeom>
            <a:solidFill>
              <a:srgbClr val="FFFF66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565" name="Oval 28"/>
            <p:cNvSpPr>
              <a:spLocks noChangeArrowheads="1"/>
            </p:cNvSpPr>
            <p:nvPr/>
          </p:nvSpPr>
          <p:spPr bwMode="auto">
            <a:xfrm>
              <a:off x="4532" y="762"/>
              <a:ext cx="802" cy="802"/>
            </a:xfrm>
            <a:prstGeom prst="ellips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6" name="Rectangle 29"/>
            <p:cNvSpPr>
              <a:spLocks noChangeArrowheads="1"/>
            </p:cNvSpPr>
            <p:nvPr/>
          </p:nvSpPr>
          <p:spPr bwMode="auto">
            <a:xfrm>
              <a:off x="4727" y="1028"/>
              <a:ext cx="358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>
                  <a:solidFill>
                    <a:srgbClr val="000000"/>
                  </a:solidFill>
                </a:rPr>
                <a:t>Business</a:t>
              </a:r>
              <a:endParaRPr lang="en-US" sz="1000"/>
            </a:p>
          </p:txBody>
        </p:sp>
        <p:sp>
          <p:nvSpPr>
            <p:cNvPr id="65567" name="Rectangle 30"/>
            <p:cNvSpPr>
              <a:spLocks noChangeArrowheads="1"/>
            </p:cNvSpPr>
            <p:nvPr/>
          </p:nvSpPr>
          <p:spPr bwMode="auto">
            <a:xfrm>
              <a:off x="4718" y="1164"/>
              <a:ext cx="383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>
                  <a:solidFill>
                    <a:srgbClr val="000000"/>
                  </a:solidFill>
                </a:rPr>
                <a:t>Outcome</a:t>
              </a:r>
              <a:endParaRPr lang="en-US" sz="1000"/>
            </a:p>
          </p:txBody>
        </p:sp>
        <p:sp>
          <p:nvSpPr>
            <p:cNvPr id="65568" name="Rectangle 31"/>
            <p:cNvSpPr>
              <a:spLocks noChangeArrowheads="1"/>
            </p:cNvSpPr>
            <p:nvPr/>
          </p:nvSpPr>
          <p:spPr bwMode="auto">
            <a:xfrm>
              <a:off x="4965" y="1219"/>
              <a:ext cx="0" cy="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</p:grpSp>
      <p:sp>
        <p:nvSpPr>
          <p:cNvPr id="65562" name="Oval 32"/>
          <p:cNvSpPr>
            <a:spLocks noChangeArrowheads="1"/>
          </p:cNvSpPr>
          <p:nvPr/>
        </p:nvSpPr>
        <p:spPr bwMode="auto">
          <a:xfrm>
            <a:off x="7466039" y="4094674"/>
            <a:ext cx="797169" cy="574675"/>
          </a:xfrm>
          <a:prstGeom prst="ellipse">
            <a:avLst/>
          </a:prstGeom>
          <a:solidFill>
            <a:srgbClr val="E8F0F9"/>
          </a:solidFill>
          <a:ln w="9525">
            <a:solidFill>
              <a:srgbClr val="347F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pPr algn="ctr" eaLnBrk="0" hangingPunct="0"/>
            <a:r>
              <a:rPr lang="en-AU" sz="900" b="1" dirty="0"/>
              <a:t>OUTCOME </a:t>
            </a:r>
          </a:p>
          <a:p>
            <a:pPr algn="ctr" eaLnBrk="0" hangingPunct="0"/>
            <a:r>
              <a:rPr lang="en-AU" sz="900" b="1" dirty="0"/>
              <a:t>MEASURES</a:t>
            </a:r>
            <a:endParaRPr lang="en-US" sz="900" b="1" dirty="0"/>
          </a:p>
        </p:txBody>
      </p:sp>
      <p:sp>
        <p:nvSpPr>
          <p:cNvPr id="33" name="Rectangle 32"/>
          <p:cNvSpPr/>
          <p:nvPr/>
        </p:nvSpPr>
        <p:spPr>
          <a:xfrm>
            <a:off x="10615916" y="97529"/>
            <a:ext cx="1223157" cy="1010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AutoShape 20"/>
          <p:cNvSpPr>
            <a:spLocks/>
          </p:cNvSpPr>
          <p:nvPr/>
        </p:nvSpPr>
        <p:spPr bwMode="auto">
          <a:xfrm>
            <a:off x="7466039" y="4922285"/>
            <a:ext cx="3125762" cy="1608493"/>
          </a:xfrm>
          <a:prstGeom prst="borderCallout1">
            <a:avLst>
              <a:gd name="adj1" fmla="val 3949"/>
              <a:gd name="adj2" fmla="val 3375"/>
              <a:gd name="adj3" fmla="val 3949"/>
              <a:gd name="adj4" fmla="val 11912"/>
            </a:avLst>
          </a:prstGeom>
          <a:solidFill>
            <a:srgbClr val="DDDDDD"/>
          </a:solidFill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lIns="46019" tIns="38963" rIns="46019" bIns="38963" anchor="ctr"/>
          <a:lstStyle/>
          <a:p>
            <a:pPr marL="171450" indent="-171450" eaLnBrk="0" hangingPunct="0">
              <a:buFont typeface="Arial" pitchFamily="34" charset="0"/>
              <a:buChar char="•"/>
            </a:pPr>
            <a:r>
              <a:rPr lang="en-AU" sz="1200" b="1" dirty="0"/>
              <a:t>WHY?</a:t>
            </a:r>
          </a:p>
          <a:p>
            <a:pPr eaLnBrk="0" hangingPunct="0"/>
            <a:r>
              <a:rPr lang="en-AU" sz="1200" b="1" dirty="0"/>
              <a:t> </a:t>
            </a:r>
          </a:p>
          <a:p>
            <a:pPr marL="171450" indent="-171450" eaLnBrk="0" hangingPunct="0">
              <a:buFont typeface="Arial" pitchFamily="34" charset="0"/>
              <a:buChar char="•"/>
            </a:pPr>
            <a:r>
              <a:rPr lang="en-AU" sz="1200" b="1" dirty="0"/>
              <a:t>Gaps identified against current delivery to focus adjustments, initiatives, funding</a:t>
            </a:r>
          </a:p>
          <a:p>
            <a:pPr marL="171450" indent="-171450" eaLnBrk="0" hangingPunct="0">
              <a:buFont typeface="Arial" pitchFamily="34" charset="0"/>
              <a:buChar char="•"/>
            </a:pPr>
            <a:r>
              <a:rPr lang="en-AU" sz="1200" b="1" dirty="0"/>
              <a:t>An optimally arranged Business Architecture can uncover strategic opportunities to optimise your business.</a:t>
            </a:r>
            <a:endParaRPr lang="en-US" sz="1200" b="1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D96A33B-FD91-4751-B261-291390655013}"/>
              </a:ext>
            </a:extLst>
          </p:cNvPr>
          <p:cNvSpPr/>
          <p:nvPr/>
        </p:nvSpPr>
        <p:spPr>
          <a:xfrm>
            <a:off x="7996508" y="1248661"/>
            <a:ext cx="2520715" cy="3917700"/>
          </a:xfrm>
          <a:prstGeom prst="ellipse">
            <a:avLst/>
          </a:prstGeom>
          <a:noFill/>
          <a:ln w="635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AU" dirty="0">
                <a:solidFill>
                  <a:srgbClr val="FF0000"/>
                </a:solidFill>
              </a:rPr>
              <a:t>Go to Market</a:t>
            </a:r>
          </a:p>
        </p:txBody>
      </p:sp>
      <p:pic>
        <p:nvPicPr>
          <p:cNvPr id="38" name="Picture 37" descr="A screenshot of a cell phone&#10;&#10;Description automatically generated">
            <a:extLst>
              <a:ext uri="{FF2B5EF4-FFF2-40B4-BE49-F238E27FC236}">
                <a16:creationId xmlns:a16="http://schemas.microsoft.com/office/drawing/2014/main" id="{0828AEEB-85A3-4A5B-86CE-D48868436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9C87FD-D173-43D0-AC27-5409FFDD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4303124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9" descr="Enterprise -  Target Business Performance Model (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161" y="1078711"/>
            <a:ext cx="6579577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170600"/>
            <a:ext cx="9164319" cy="605145"/>
          </a:xfrm>
        </p:spPr>
        <p:txBody>
          <a:bodyPr>
            <a:noAutofit/>
          </a:bodyPr>
          <a:lstStyle/>
          <a:p>
            <a:r>
              <a:rPr lang="en-AU" sz="2800" dirty="0"/>
              <a:t>Simplify your Business example – </a:t>
            </a:r>
            <a:r>
              <a:rPr lang="en-US" sz="2800" dirty="0"/>
              <a:t>Business Model </a:t>
            </a:r>
            <a:r>
              <a:rPr lang="en-AU" sz="2800" dirty="0"/>
              <a:t>creates insights to align resources and investments with outcomes</a:t>
            </a:r>
            <a:endParaRPr lang="en-US" sz="2800" dirty="0"/>
          </a:p>
        </p:txBody>
      </p:sp>
      <p:sp>
        <p:nvSpPr>
          <p:cNvPr id="35844" name="AutoShape 6"/>
          <p:cNvSpPr>
            <a:spLocks/>
          </p:cNvSpPr>
          <p:nvPr/>
        </p:nvSpPr>
        <p:spPr bwMode="auto">
          <a:xfrm>
            <a:off x="9112157" y="2025178"/>
            <a:ext cx="1941923" cy="1870075"/>
          </a:xfrm>
          <a:prstGeom prst="borderCallout1">
            <a:avLst>
              <a:gd name="adj1" fmla="val 6111"/>
              <a:gd name="adj2" fmla="val 130222"/>
              <a:gd name="adj3" fmla="val 155690"/>
              <a:gd name="adj4" fmla="val 130222"/>
            </a:avLst>
          </a:prstGeom>
          <a:solidFill>
            <a:srgbClr val="DDDDDD"/>
          </a:solidFill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lIns="46019" tIns="38963" rIns="46019" bIns="38963" anchor="ctr"/>
          <a:lstStyle/>
          <a:p>
            <a:pPr algn="ctr" eaLnBrk="0" hangingPunct="0"/>
            <a:r>
              <a:rPr lang="en-US" sz="1600" b="1" dirty="0"/>
              <a:t>Multiple channel owners impact organizational agility, technology not “fit for purpose”</a:t>
            </a:r>
          </a:p>
        </p:txBody>
      </p:sp>
      <p:sp>
        <p:nvSpPr>
          <p:cNvPr id="35846" name="AutoShape 8"/>
          <p:cNvSpPr>
            <a:spLocks/>
          </p:cNvSpPr>
          <p:nvPr/>
        </p:nvSpPr>
        <p:spPr bwMode="auto">
          <a:xfrm>
            <a:off x="1278822" y="2239491"/>
            <a:ext cx="2060331" cy="1800225"/>
          </a:xfrm>
          <a:prstGeom prst="borderCallout1">
            <a:avLst>
              <a:gd name="adj1" fmla="val 93653"/>
              <a:gd name="adj2" fmla="val 117167"/>
              <a:gd name="adj3" fmla="val 19755"/>
              <a:gd name="adj4" fmla="val 117167"/>
            </a:avLst>
          </a:prstGeom>
          <a:solidFill>
            <a:srgbClr val="DDDDDD"/>
          </a:solidFill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C0C0C0"/>
                </a:solidFill>
                <a:miter lim="800000"/>
                <a:headEnd/>
                <a:tailEnd/>
              </a14:hiddenLine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 lIns="46019" tIns="38963" rIns="46019" bIns="38963" anchor="ctr"/>
          <a:lstStyle/>
          <a:p>
            <a:pPr algn="ctr" eaLnBrk="0" hangingPunct="0"/>
            <a:r>
              <a:rPr lang="en-US" sz="1600" b="1" dirty="0"/>
              <a:t>Multiple Product development portfolios impact customers with focus not on the highest value</a:t>
            </a:r>
          </a:p>
        </p:txBody>
      </p:sp>
      <p:sp>
        <p:nvSpPr>
          <p:cNvPr id="35848" name="Line 15"/>
          <p:cNvSpPr>
            <a:spLocks noChangeShapeType="1"/>
          </p:cNvSpPr>
          <p:nvPr/>
        </p:nvSpPr>
        <p:spPr bwMode="auto">
          <a:xfrm>
            <a:off x="2573216" y="4184180"/>
            <a:ext cx="3820104" cy="7222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endParaRPr lang="en-AU"/>
          </a:p>
        </p:txBody>
      </p:sp>
      <p:sp>
        <p:nvSpPr>
          <p:cNvPr id="35849" name="Line 16"/>
          <p:cNvSpPr>
            <a:spLocks noChangeShapeType="1"/>
          </p:cNvSpPr>
          <p:nvPr/>
        </p:nvSpPr>
        <p:spPr bwMode="auto">
          <a:xfrm>
            <a:off x="3569679" y="2887188"/>
            <a:ext cx="2060331" cy="649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endParaRPr lang="en-AU"/>
          </a:p>
        </p:txBody>
      </p:sp>
      <p:sp>
        <p:nvSpPr>
          <p:cNvPr id="35850" name="Line 17"/>
          <p:cNvSpPr>
            <a:spLocks noChangeShapeType="1"/>
          </p:cNvSpPr>
          <p:nvPr/>
        </p:nvSpPr>
        <p:spPr bwMode="auto">
          <a:xfrm flipH="1">
            <a:off x="7026522" y="3968278"/>
            <a:ext cx="2259623" cy="5762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endParaRPr lang="en-AU"/>
          </a:p>
        </p:txBody>
      </p:sp>
      <p:sp>
        <p:nvSpPr>
          <p:cNvPr id="35851" name="Line 18"/>
          <p:cNvSpPr>
            <a:spLocks noChangeShapeType="1"/>
          </p:cNvSpPr>
          <p:nvPr/>
        </p:nvSpPr>
        <p:spPr bwMode="auto">
          <a:xfrm flipH="1" flipV="1">
            <a:off x="7026522" y="3318991"/>
            <a:ext cx="2259623" cy="5048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7925" tIns="38963" rIns="77925" bIns="38963" anchor="ctr"/>
          <a:lstStyle/>
          <a:p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10712170" y="97529"/>
            <a:ext cx="1223157" cy="1010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10130280" y="97529"/>
            <a:ext cx="1805047" cy="1010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2528564" y="1190919"/>
            <a:ext cx="1745671" cy="358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ectangle 16"/>
          <p:cNvSpPr/>
          <p:nvPr/>
        </p:nvSpPr>
        <p:spPr>
          <a:xfrm>
            <a:off x="2639161" y="5842075"/>
            <a:ext cx="6579577" cy="358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70207B-6EFC-479C-8A9A-BC62A391D808}"/>
              </a:ext>
            </a:extLst>
          </p:cNvPr>
          <p:cNvSpPr txBox="1"/>
          <p:nvPr/>
        </p:nvSpPr>
        <p:spPr>
          <a:xfrm>
            <a:off x="660400" y="5758544"/>
            <a:ext cx="4663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dirty="0"/>
              <a:t>Highlight the complexity of the product development lifecycle, the marketing and communication channels and lack of focus and ownership of the customer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dirty="0"/>
              <a:t>Simplify the organisational structure and accountabilities to streamline deployments</a:t>
            </a:r>
          </a:p>
        </p:txBody>
      </p:sp>
      <p:pic>
        <p:nvPicPr>
          <p:cNvPr id="19" name="Picture 18" descr="A screenshot of a cell phone&#10;&#10;Description automatically generated">
            <a:extLst>
              <a:ext uri="{FF2B5EF4-FFF2-40B4-BE49-F238E27FC236}">
                <a16:creationId xmlns:a16="http://schemas.microsoft.com/office/drawing/2014/main" id="{5F5CAFCF-9EEA-4C98-8C66-3BE78196FD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48A327-A302-431E-97D9-FE80087AE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1068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A70BD-0590-4AA5-8286-A75923F6D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5"/>
            <a:ext cx="9461500" cy="854075"/>
          </a:xfrm>
        </p:spPr>
        <p:txBody>
          <a:bodyPr>
            <a:noAutofit/>
          </a:bodyPr>
          <a:lstStyle/>
          <a:p>
            <a:r>
              <a:rPr lang="en-AU" sz="2800" dirty="0"/>
              <a:t>Simplify your Business example – Put your </a:t>
            </a:r>
            <a:r>
              <a:rPr lang="en-US" sz="2800" dirty="0"/>
              <a:t>Business Model and Strategy on a Page to simplify messages</a:t>
            </a:r>
            <a:endParaRPr lang="en-AU" sz="2800" dirty="0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1997990B-16E0-487B-AFA8-7E79EBA54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0" y="1226212"/>
            <a:ext cx="7350305" cy="5517727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EBF1D6B9-97D8-432D-8A53-D4B9855E5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49F47-3CFE-499C-858D-06827F517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9081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8EFA6-AFE9-44B1-88E3-619FBA4C0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012680" cy="689277"/>
          </a:xfrm>
        </p:spPr>
        <p:txBody>
          <a:bodyPr>
            <a:normAutofit fontScale="90000"/>
          </a:bodyPr>
          <a:lstStyle/>
          <a:p>
            <a:r>
              <a:rPr lang="en-AU" sz="3200" dirty="0"/>
              <a:t>Simplify your Business example – Services to Products – 30+ Services simplified to 6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807588D6-FCEC-4E81-82C1-8D48E32DA27A}"/>
              </a:ext>
            </a:extLst>
          </p:cNvPr>
          <p:cNvSpPr/>
          <p:nvPr/>
        </p:nvSpPr>
        <p:spPr>
          <a:xfrm>
            <a:off x="6287215" y="2057052"/>
            <a:ext cx="1645920" cy="95710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/>
              <a:t>Manage Meeting Outcomes / Events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A38D3E8-A947-4D3C-B714-029AF6FE7593}"/>
              </a:ext>
            </a:extLst>
          </p:cNvPr>
          <p:cNvSpPr/>
          <p:nvPr/>
        </p:nvSpPr>
        <p:spPr>
          <a:xfrm>
            <a:off x="6207211" y="4863786"/>
            <a:ext cx="1725923" cy="914391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/>
              <a:t>Prepare Materials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CBA4106-876E-44C7-AD84-19F73BD4B76D}"/>
              </a:ext>
            </a:extLst>
          </p:cNvPr>
          <p:cNvSpPr/>
          <p:nvPr/>
        </p:nvSpPr>
        <p:spPr>
          <a:xfrm>
            <a:off x="2297982" y="4833032"/>
            <a:ext cx="1488437" cy="890727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/>
              <a:t>Manage Documents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A90ECFE7-115B-40E3-B0AD-A95E7659D2F6}"/>
              </a:ext>
            </a:extLst>
          </p:cNvPr>
          <p:cNvSpPr/>
          <p:nvPr/>
        </p:nvSpPr>
        <p:spPr>
          <a:xfrm>
            <a:off x="2317406" y="2081058"/>
            <a:ext cx="1488437" cy="93515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/>
              <a:t>Manage Electronic Communications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49C209E8-ABCC-42ED-ACE3-F7E5E2D6BE25}"/>
              </a:ext>
            </a:extLst>
          </p:cNvPr>
          <p:cNvSpPr/>
          <p:nvPr/>
        </p:nvSpPr>
        <p:spPr>
          <a:xfrm>
            <a:off x="10226873" y="4896352"/>
            <a:ext cx="1488437" cy="93086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/>
              <a:t>Booking Service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D0386CF-ED2B-4EB1-9811-54F3F63D1293}"/>
              </a:ext>
            </a:extLst>
          </p:cNvPr>
          <p:cNvSpPr/>
          <p:nvPr/>
        </p:nvSpPr>
        <p:spPr>
          <a:xfrm>
            <a:off x="8234834" y="4201282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Book Flights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A9E25BE-0D4E-4305-8269-728B1137B1B3}"/>
              </a:ext>
            </a:extLst>
          </p:cNvPr>
          <p:cNvSpPr/>
          <p:nvPr/>
        </p:nvSpPr>
        <p:spPr>
          <a:xfrm>
            <a:off x="8215059" y="2760865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System Creation and Maintenance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E8C9B9-96D4-4538-8A51-C7A5ECFAB989}"/>
              </a:ext>
            </a:extLst>
          </p:cNvPr>
          <p:cNvSpPr/>
          <p:nvPr/>
        </p:nvSpPr>
        <p:spPr>
          <a:xfrm>
            <a:off x="8203461" y="2408858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Workflow refinement and documentation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ACF194B-6144-420A-AD37-5318277BA88C}"/>
              </a:ext>
            </a:extLst>
          </p:cNvPr>
          <p:cNvSpPr/>
          <p:nvPr/>
        </p:nvSpPr>
        <p:spPr>
          <a:xfrm>
            <a:off x="8227759" y="2062779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Stationary and Inventory Control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A6FD9F7-E15D-490B-BCFA-DE4A7FDF3343}"/>
              </a:ext>
            </a:extLst>
          </p:cNvPr>
          <p:cNvSpPr/>
          <p:nvPr/>
        </p:nvSpPr>
        <p:spPr>
          <a:xfrm>
            <a:off x="4205478" y="5848350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Staff training and employee manuals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38DF9DE-BBDC-4E04-8768-92ACE2AAB94E}"/>
              </a:ext>
            </a:extLst>
          </p:cNvPr>
          <p:cNvSpPr/>
          <p:nvPr/>
        </p:nvSpPr>
        <p:spPr>
          <a:xfrm>
            <a:off x="261008" y="1618854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Email auto responder writing and setup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3A26C0-E550-4F7A-8CB3-7F96A1466E6C}"/>
              </a:ext>
            </a:extLst>
          </p:cNvPr>
          <p:cNvSpPr/>
          <p:nvPr/>
        </p:nvSpPr>
        <p:spPr>
          <a:xfrm>
            <a:off x="281328" y="1977825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Warm calls to existing clients / customers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9C3DF40-4476-473B-BC99-929125F55F9C}"/>
              </a:ext>
            </a:extLst>
          </p:cNvPr>
          <p:cNvSpPr/>
          <p:nvPr/>
        </p:nvSpPr>
        <p:spPr>
          <a:xfrm>
            <a:off x="281328" y="2350253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Courtesy follow up calls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D30E053-816F-4E53-9508-97446158379C}"/>
              </a:ext>
            </a:extLst>
          </p:cNvPr>
          <p:cNvSpPr/>
          <p:nvPr/>
        </p:nvSpPr>
        <p:spPr>
          <a:xfrm>
            <a:off x="4212460" y="4801106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Transcribe electronic meeting minutes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5CE20BE-AA72-43C1-9B13-306A8AFDDEBF}"/>
              </a:ext>
            </a:extLst>
          </p:cNvPr>
          <p:cNvSpPr/>
          <p:nvPr/>
        </p:nvSpPr>
        <p:spPr>
          <a:xfrm>
            <a:off x="261008" y="3081351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Customer Satisfaction Surveys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CBA0BCB-EEA5-4DBC-BD4B-57DBC57B5502}"/>
              </a:ext>
            </a:extLst>
          </p:cNvPr>
          <p:cNvSpPr/>
          <p:nvPr/>
        </p:nvSpPr>
        <p:spPr>
          <a:xfrm>
            <a:off x="8256555" y="6317344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Source Venues and Suppliers for Meetings / Events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3C78E19-BE5E-4FDC-A70D-BCE34DD1E0D4}"/>
              </a:ext>
            </a:extLst>
          </p:cNvPr>
          <p:cNvSpPr/>
          <p:nvPr/>
        </p:nvSpPr>
        <p:spPr>
          <a:xfrm>
            <a:off x="4205478" y="5150802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Create </a:t>
            </a:r>
            <a:r>
              <a:rPr lang="en-AU" sz="800" dirty="0" err="1">
                <a:solidFill>
                  <a:schemeClr val="tx1"/>
                </a:solidFill>
              </a:rPr>
              <a:t>Powerpoint</a:t>
            </a:r>
            <a:r>
              <a:rPr lang="en-AU" sz="800" dirty="0">
                <a:solidFill>
                  <a:schemeClr val="tx1"/>
                </a:solidFill>
              </a:rPr>
              <a:t> Presentations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D45CBFE-274D-4B1C-8970-D9C5B12A475A}"/>
              </a:ext>
            </a:extLst>
          </p:cNvPr>
          <p:cNvSpPr/>
          <p:nvPr/>
        </p:nvSpPr>
        <p:spPr>
          <a:xfrm>
            <a:off x="4237228" y="5499576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Prepare Handouts / Worksheets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FA71116-AA28-4DF9-86F9-074EA183A9E6}"/>
              </a:ext>
            </a:extLst>
          </p:cNvPr>
          <p:cNvSpPr/>
          <p:nvPr/>
        </p:nvSpPr>
        <p:spPr>
          <a:xfrm>
            <a:off x="261008" y="2716848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Voiceovers for video or promotional material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ACD7E0E-9474-4C34-8EC5-44A92DC983AC}"/>
              </a:ext>
            </a:extLst>
          </p:cNvPr>
          <p:cNvSpPr/>
          <p:nvPr/>
        </p:nvSpPr>
        <p:spPr>
          <a:xfrm>
            <a:off x="4212460" y="4447411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Convert or complete training documentation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EB09CB4-9248-4D97-9688-2FF8C48D038B}"/>
              </a:ext>
            </a:extLst>
          </p:cNvPr>
          <p:cNvSpPr/>
          <p:nvPr/>
        </p:nvSpPr>
        <p:spPr>
          <a:xfrm>
            <a:off x="4237228" y="2377056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Agenda Preparation and Distribution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1847F35-0073-4440-87EF-E014AA1D4342}"/>
              </a:ext>
            </a:extLst>
          </p:cNvPr>
          <p:cNvSpPr/>
          <p:nvPr/>
        </p:nvSpPr>
        <p:spPr>
          <a:xfrm>
            <a:off x="4247956" y="2016880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Collect and Record Meeting RSVP’s / Outcomes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AC327B0-B990-49AC-9BAF-80030C903133}"/>
              </a:ext>
            </a:extLst>
          </p:cNvPr>
          <p:cNvSpPr/>
          <p:nvPr/>
        </p:nvSpPr>
        <p:spPr>
          <a:xfrm>
            <a:off x="4268276" y="1657890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Meeting Invitations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886C087-D10E-4791-AA89-2A69E98F840B}"/>
              </a:ext>
            </a:extLst>
          </p:cNvPr>
          <p:cNvSpPr/>
          <p:nvPr/>
        </p:nvSpPr>
        <p:spPr>
          <a:xfrm>
            <a:off x="4286510" y="1317530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Meeting Reschedules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F83A4D8-6C62-4CE5-95F2-90D7A03A17C7}"/>
              </a:ext>
            </a:extLst>
          </p:cNvPr>
          <p:cNvSpPr/>
          <p:nvPr/>
        </p:nvSpPr>
        <p:spPr>
          <a:xfrm>
            <a:off x="289928" y="4716712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Data Entry and Vetting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B0E6EF4-D3FA-463D-9A3A-13576AD49FF6}"/>
              </a:ext>
            </a:extLst>
          </p:cNvPr>
          <p:cNvSpPr/>
          <p:nvPr/>
        </p:nvSpPr>
        <p:spPr>
          <a:xfrm>
            <a:off x="281328" y="5089494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Organising Digital Files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828B935-CF7B-4BCD-ADC0-E694B8F2DA35}"/>
              </a:ext>
            </a:extLst>
          </p:cNvPr>
          <p:cNvSpPr/>
          <p:nvPr/>
        </p:nvSpPr>
        <p:spPr>
          <a:xfrm>
            <a:off x="4247956" y="2725830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Diary Management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3F9CF84-22C5-48D2-8DCA-089515B9F021}"/>
              </a:ext>
            </a:extLst>
          </p:cNvPr>
          <p:cNvSpPr/>
          <p:nvPr/>
        </p:nvSpPr>
        <p:spPr>
          <a:xfrm>
            <a:off x="4268276" y="3417047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Phone or SMS Appointment confirmations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29BE61A-3BE2-4A2A-ACEB-03BF5955B286}"/>
              </a:ext>
            </a:extLst>
          </p:cNvPr>
          <p:cNvSpPr/>
          <p:nvPr/>
        </p:nvSpPr>
        <p:spPr>
          <a:xfrm>
            <a:off x="272087" y="5429854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Client appointment preparation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B8E99EB7-3EEB-42A4-AE60-F111BD0917E1}"/>
              </a:ext>
            </a:extLst>
          </p:cNvPr>
          <p:cNvSpPr/>
          <p:nvPr/>
        </p:nvSpPr>
        <p:spPr>
          <a:xfrm>
            <a:off x="10267018" y="2055241"/>
            <a:ext cx="1488437" cy="93086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/>
              <a:t>Optimise Business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195B1B4-BC08-49F3-89D6-730BF5A19298}"/>
              </a:ext>
            </a:extLst>
          </p:cNvPr>
          <p:cNvSpPr/>
          <p:nvPr/>
        </p:nvSpPr>
        <p:spPr>
          <a:xfrm>
            <a:off x="8224727" y="4561835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Book Transfers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5B738D0-FFEC-4C79-AF73-7F3EDB5FDD6B}"/>
              </a:ext>
            </a:extLst>
          </p:cNvPr>
          <p:cNvSpPr/>
          <p:nvPr/>
        </p:nvSpPr>
        <p:spPr>
          <a:xfrm>
            <a:off x="8207201" y="4914955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Book Hire Cars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751C533-D41C-4E6E-8924-BDAE866EE127}"/>
              </a:ext>
            </a:extLst>
          </p:cNvPr>
          <p:cNvSpPr/>
          <p:nvPr/>
        </p:nvSpPr>
        <p:spPr>
          <a:xfrm>
            <a:off x="8236325" y="5267982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Book Accommodation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BCE5C80-1D66-4C43-9199-7EDEE9BFD11D}"/>
              </a:ext>
            </a:extLst>
          </p:cNvPr>
          <p:cNvSpPr/>
          <p:nvPr/>
        </p:nvSpPr>
        <p:spPr>
          <a:xfrm>
            <a:off x="8218806" y="5613508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Book Restaurants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013FB1AC-8F73-4CA4-AFD3-76E8F65BAA0D}"/>
              </a:ext>
            </a:extLst>
          </p:cNvPr>
          <p:cNvSpPr/>
          <p:nvPr/>
        </p:nvSpPr>
        <p:spPr>
          <a:xfrm>
            <a:off x="8256555" y="5967779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Book Conference Tickets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3A1CB81-C86D-4917-B0B0-63ED195C6F1C}"/>
              </a:ext>
            </a:extLst>
          </p:cNvPr>
          <p:cNvSpPr/>
          <p:nvPr/>
        </p:nvSpPr>
        <p:spPr>
          <a:xfrm>
            <a:off x="8222511" y="3109177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Model your Business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2A78E5C-925D-4456-87DE-F360DE866E03}"/>
              </a:ext>
            </a:extLst>
          </p:cNvPr>
          <p:cNvSpPr/>
          <p:nvPr/>
        </p:nvSpPr>
        <p:spPr>
          <a:xfrm>
            <a:off x="4268276" y="3074141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Attendee Management</a:t>
            </a:r>
          </a:p>
        </p:txBody>
      </p: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4D032B98-BBA9-4C7B-A310-93E5EA9E2E8E}"/>
              </a:ext>
            </a:extLst>
          </p:cNvPr>
          <p:cNvCxnSpPr>
            <a:stCxn id="15" idx="6"/>
            <a:endCxn id="8" idx="1"/>
          </p:cNvCxnSpPr>
          <p:nvPr/>
        </p:nvCxnSpPr>
        <p:spPr>
          <a:xfrm>
            <a:off x="1906928" y="1789034"/>
            <a:ext cx="410478" cy="759600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FD7082E5-13F0-48B4-8E00-BE1DD74ECEEC}"/>
              </a:ext>
            </a:extLst>
          </p:cNvPr>
          <p:cNvCxnSpPr>
            <a:stCxn id="16" idx="6"/>
            <a:endCxn id="8" idx="1"/>
          </p:cNvCxnSpPr>
          <p:nvPr/>
        </p:nvCxnSpPr>
        <p:spPr>
          <a:xfrm>
            <a:off x="1927248" y="2148005"/>
            <a:ext cx="390158" cy="400629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84A8B2B8-BEEA-438D-B936-5CE2C37CF836}"/>
              </a:ext>
            </a:extLst>
          </p:cNvPr>
          <p:cNvCxnSpPr>
            <a:stCxn id="17" idx="6"/>
            <a:endCxn id="8" idx="1"/>
          </p:cNvCxnSpPr>
          <p:nvPr/>
        </p:nvCxnSpPr>
        <p:spPr>
          <a:xfrm>
            <a:off x="1927248" y="2520433"/>
            <a:ext cx="390158" cy="28201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021FB80E-0F69-4B24-8B07-EF7BB7DA80DA}"/>
              </a:ext>
            </a:extLst>
          </p:cNvPr>
          <p:cNvCxnSpPr>
            <a:stCxn id="23" idx="6"/>
            <a:endCxn id="8" idx="1"/>
          </p:cNvCxnSpPr>
          <p:nvPr/>
        </p:nvCxnSpPr>
        <p:spPr>
          <a:xfrm flipV="1">
            <a:off x="1906928" y="2548634"/>
            <a:ext cx="410478" cy="33839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DA22D90D-31B0-4919-A0FC-2ABE701838A2}"/>
              </a:ext>
            </a:extLst>
          </p:cNvPr>
          <p:cNvCxnSpPr>
            <a:stCxn id="19" idx="6"/>
            <a:endCxn id="8" idx="1"/>
          </p:cNvCxnSpPr>
          <p:nvPr/>
        </p:nvCxnSpPr>
        <p:spPr>
          <a:xfrm flipV="1">
            <a:off x="1906928" y="2548634"/>
            <a:ext cx="410478" cy="702897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E67860A7-1FAE-4A20-BBE4-E85306E6ED98}"/>
              </a:ext>
            </a:extLst>
          </p:cNvPr>
          <p:cNvCxnSpPr>
            <a:cxnSpLocks/>
            <a:stCxn id="28" idx="6"/>
            <a:endCxn id="5" idx="1"/>
          </p:cNvCxnSpPr>
          <p:nvPr/>
        </p:nvCxnSpPr>
        <p:spPr>
          <a:xfrm>
            <a:off x="5932430" y="1487710"/>
            <a:ext cx="354785" cy="104789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081E3481-4270-413E-B5E9-51BD9A520FF9}"/>
              </a:ext>
            </a:extLst>
          </p:cNvPr>
          <p:cNvCxnSpPr>
            <a:cxnSpLocks/>
            <a:stCxn id="27" idx="6"/>
            <a:endCxn id="5" idx="1"/>
          </p:cNvCxnSpPr>
          <p:nvPr/>
        </p:nvCxnSpPr>
        <p:spPr>
          <a:xfrm>
            <a:off x="5914196" y="1828070"/>
            <a:ext cx="373019" cy="70753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AD6EB3F3-7A12-40CF-B6B1-FABF378A4DED}"/>
              </a:ext>
            </a:extLst>
          </p:cNvPr>
          <p:cNvCxnSpPr>
            <a:cxnSpLocks/>
            <a:stCxn id="26" idx="6"/>
            <a:endCxn id="5" idx="1"/>
          </p:cNvCxnSpPr>
          <p:nvPr/>
        </p:nvCxnSpPr>
        <p:spPr>
          <a:xfrm>
            <a:off x="5893876" y="2187060"/>
            <a:ext cx="393339" cy="34854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A2AEDBCA-E426-4007-9E0E-CF028CD19E7B}"/>
              </a:ext>
            </a:extLst>
          </p:cNvPr>
          <p:cNvCxnSpPr>
            <a:cxnSpLocks/>
            <a:stCxn id="25" idx="6"/>
            <a:endCxn id="5" idx="1"/>
          </p:cNvCxnSpPr>
          <p:nvPr/>
        </p:nvCxnSpPr>
        <p:spPr>
          <a:xfrm flipV="1">
            <a:off x="5883148" y="2535604"/>
            <a:ext cx="404067" cy="11632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or: Elbow 62">
            <a:extLst>
              <a:ext uri="{FF2B5EF4-FFF2-40B4-BE49-F238E27FC236}">
                <a16:creationId xmlns:a16="http://schemas.microsoft.com/office/drawing/2014/main" id="{C0DCACC0-18E3-426A-856A-67706DEBBFFD}"/>
              </a:ext>
            </a:extLst>
          </p:cNvPr>
          <p:cNvCxnSpPr>
            <a:cxnSpLocks/>
            <a:stCxn id="31" idx="6"/>
            <a:endCxn id="5" idx="1"/>
          </p:cNvCxnSpPr>
          <p:nvPr/>
        </p:nvCxnSpPr>
        <p:spPr>
          <a:xfrm flipV="1">
            <a:off x="5893876" y="2535604"/>
            <a:ext cx="393339" cy="360406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C9FA7119-3B1C-45F6-A31C-3E5EC2F61281}"/>
              </a:ext>
            </a:extLst>
          </p:cNvPr>
          <p:cNvCxnSpPr>
            <a:cxnSpLocks/>
            <a:stCxn id="43" idx="6"/>
            <a:endCxn id="5" idx="1"/>
          </p:cNvCxnSpPr>
          <p:nvPr/>
        </p:nvCxnSpPr>
        <p:spPr>
          <a:xfrm flipV="1">
            <a:off x="5914196" y="2535604"/>
            <a:ext cx="373019" cy="708717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19CDEB63-BEDC-44A7-8907-60DD08166A12}"/>
              </a:ext>
            </a:extLst>
          </p:cNvPr>
          <p:cNvCxnSpPr>
            <a:cxnSpLocks/>
            <a:stCxn id="32" idx="6"/>
            <a:endCxn id="5" idx="1"/>
          </p:cNvCxnSpPr>
          <p:nvPr/>
        </p:nvCxnSpPr>
        <p:spPr>
          <a:xfrm flipV="1">
            <a:off x="5914196" y="2535604"/>
            <a:ext cx="373019" cy="1051623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A7C9A75F-1B74-4CA0-9BB5-5278152890E6}"/>
              </a:ext>
            </a:extLst>
          </p:cNvPr>
          <p:cNvCxnSpPr>
            <a:cxnSpLocks/>
            <a:stCxn id="13" idx="6"/>
            <a:endCxn id="35" idx="1"/>
          </p:cNvCxnSpPr>
          <p:nvPr/>
        </p:nvCxnSpPr>
        <p:spPr>
          <a:xfrm>
            <a:off x="9873679" y="2232959"/>
            <a:ext cx="393339" cy="287716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B685A85F-71F5-475D-BB0C-D0AC4C071260}"/>
              </a:ext>
            </a:extLst>
          </p:cNvPr>
          <p:cNvCxnSpPr>
            <a:cxnSpLocks/>
            <a:stCxn id="12" idx="6"/>
            <a:endCxn id="35" idx="1"/>
          </p:cNvCxnSpPr>
          <p:nvPr/>
        </p:nvCxnSpPr>
        <p:spPr>
          <a:xfrm flipV="1">
            <a:off x="9849381" y="2520675"/>
            <a:ext cx="417637" cy="58363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CD1B1B55-6F4E-46FE-9A64-EA3FEE9BBD55}"/>
              </a:ext>
            </a:extLst>
          </p:cNvPr>
          <p:cNvCxnSpPr>
            <a:cxnSpLocks/>
            <a:stCxn id="11" idx="6"/>
            <a:endCxn id="35" idx="1"/>
          </p:cNvCxnSpPr>
          <p:nvPr/>
        </p:nvCxnSpPr>
        <p:spPr>
          <a:xfrm flipV="1">
            <a:off x="9860979" y="2520675"/>
            <a:ext cx="406039" cy="410370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FD9870DC-E8CD-45D5-A6E7-6D331B990440}"/>
              </a:ext>
            </a:extLst>
          </p:cNvPr>
          <p:cNvCxnSpPr>
            <a:cxnSpLocks/>
            <a:stCxn id="42" idx="6"/>
            <a:endCxn id="35" idx="1"/>
          </p:cNvCxnSpPr>
          <p:nvPr/>
        </p:nvCxnSpPr>
        <p:spPr>
          <a:xfrm flipV="1">
            <a:off x="9868431" y="2520675"/>
            <a:ext cx="398587" cy="758682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or: Elbow 76">
            <a:extLst>
              <a:ext uri="{FF2B5EF4-FFF2-40B4-BE49-F238E27FC236}">
                <a16:creationId xmlns:a16="http://schemas.microsoft.com/office/drawing/2014/main" id="{A2C62DEB-7C4D-4D8B-AC0D-EBACDF1977C8}"/>
              </a:ext>
            </a:extLst>
          </p:cNvPr>
          <p:cNvCxnSpPr>
            <a:stCxn id="29" idx="6"/>
            <a:endCxn id="7" idx="1"/>
          </p:cNvCxnSpPr>
          <p:nvPr/>
        </p:nvCxnSpPr>
        <p:spPr>
          <a:xfrm>
            <a:off x="1935848" y="4886892"/>
            <a:ext cx="362134" cy="39150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or: Elbow 78">
            <a:extLst>
              <a:ext uri="{FF2B5EF4-FFF2-40B4-BE49-F238E27FC236}">
                <a16:creationId xmlns:a16="http://schemas.microsoft.com/office/drawing/2014/main" id="{D08CB89E-0789-4A97-8C2E-5FD4133E008A}"/>
              </a:ext>
            </a:extLst>
          </p:cNvPr>
          <p:cNvCxnSpPr>
            <a:stCxn id="30" idx="6"/>
            <a:endCxn id="7" idx="1"/>
          </p:cNvCxnSpPr>
          <p:nvPr/>
        </p:nvCxnSpPr>
        <p:spPr>
          <a:xfrm>
            <a:off x="1927248" y="5259674"/>
            <a:ext cx="370734" cy="18722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BB4B6532-4D51-4EF6-BD00-6CB03D70DBF6}"/>
              </a:ext>
            </a:extLst>
          </p:cNvPr>
          <p:cNvCxnSpPr>
            <a:stCxn id="33" idx="6"/>
            <a:endCxn id="7" idx="1"/>
          </p:cNvCxnSpPr>
          <p:nvPr/>
        </p:nvCxnSpPr>
        <p:spPr>
          <a:xfrm flipV="1">
            <a:off x="1918007" y="5278396"/>
            <a:ext cx="379975" cy="321638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Elbow 82">
            <a:extLst>
              <a:ext uri="{FF2B5EF4-FFF2-40B4-BE49-F238E27FC236}">
                <a16:creationId xmlns:a16="http://schemas.microsoft.com/office/drawing/2014/main" id="{80FE4BE2-28B0-4EBF-8FCD-6C103DF9301E}"/>
              </a:ext>
            </a:extLst>
          </p:cNvPr>
          <p:cNvCxnSpPr>
            <a:cxnSpLocks/>
            <a:stCxn id="24" idx="6"/>
            <a:endCxn id="6" idx="1"/>
          </p:cNvCxnSpPr>
          <p:nvPr/>
        </p:nvCxnSpPr>
        <p:spPr>
          <a:xfrm>
            <a:off x="5858380" y="4617591"/>
            <a:ext cx="348831" cy="703391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or: Elbow 84">
            <a:extLst>
              <a:ext uri="{FF2B5EF4-FFF2-40B4-BE49-F238E27FC236}">
                <a16:creationId xmlns:a16="http://schemas.microsoft.com/office/drawing/2014/main" id="{D752C4B5-A70D-467E-A385-41DE39D515AB}"/>
              </a:ext>
            </a:extLst>
          </p:cNvPr>
          <p:cNvCxnSpPr>
            <a:cxnSpLocks/>
            <a:stCxn id="18" idx="6"/>
            <a:endCxn id="6" idx="1"/>
          </p:cNvCxnSpPr>
          <p:nvPr/>
        </p:nvCxnSpPr>
        <p:spPr>
          <a:xfrm>
            <a:off x="5858380" y="4971286"/>
            <a:ext cx="348831" cy="349696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or: Elbow 86">
            <a:extLst>
              <a:ext uri="{FF2B5EF4-FFF2-40B4-BE49-F238E27FC236}">
                <a16:creationId xmlns:a16="http://schemas.microsoft.com/office/drawing/2014/main" id="{BDB1DB82-DCF3-4359-99EB-341492997568}"/>
              </a:ext>
            </a:extLst>
          </p:cNvPr>
          <p:cNvCxnSpPr>
            <a:cxnSpLocks/>
            <a:stCxn id="21" idx="6"/>
            <a:endCxn id="6" idx="1"/>
          </p:cNvCxnSpPr>
          <p:nvPr/>
        </p:nvCxnSpPr>
        <p:spPr>
          <a:xfrm>
            <a:off x="5851398" y="5320982"/>
            <a:ext cx="355813" cy="12700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or: Elbow 88">
            <a:extLst>
              <a:ext uri="{FF2B5EF4-FFF2-40B4-BE49-F238E27FC236}">
                <a16:creationId xmlns:a16="http://schemas.microsoft.com/office/drawing/2014/main" id="{C16CA525-6933-45CA-B0E9-A9286C312CC1}"/>
              </a:ext>
            </a:extLst>
          </p:cNvPr>
          <p:cNvCxnSpPr>
            <a:cxnSpLocks/>
            <a:stCxn id="22" idx="6"/>
            <a:endCxn id="6" idx="1"/>
          </p:cNvCxnSpPr>
          <p:nvPr/>
        </p:nvCxnSpPr>
        <p:spPr>
          <a:xfrm flipV="1">
            <a:off x="5883148" y="5320982"/>
            <a:ext cx="324063" cy="34877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or: Elbow 90">
            <a:extLst>
              <a:ext uri="{FF2B5EF4-FFF2-40B4-BE49-F238E27FC236}">
                <a16:creationId xmlns:a16="http://schemas.microsoft.com/office/drawing/2014/main" id="{A969A99B-3F0A-4909-B71A-F400D6951AF9}"/>
              </a:ext>
            </a:extLst>
          </p:cNvPr>
          <p:cNvCxnSpPr>
            <a:cxnSpLocks/>
            <a:stCxn id="14" idx="6"/>
            <a:endCxn id="6" idx="1"/>
          </p:cNvCxnSpPr>
          <p:nvPr/>
        </p:nvCxnSpPr>
        <p:spPr>
          <a:xfrm flipV="1">
            <a:off x="5851398" y="5320982"/>
            <a:ext cx="355813" cy="697548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Elbow 92">
            <a:extLst>
              <a:ext uri="{FF2B5EF4-FFF2-40B4-BE49-F238E27FC236}">
                <a16:creationId xmlns:a16="http://schemas.microsoft.com/office/drawing/2014/main" id="{6ABF8920-34A3-4AA5-B042-5D33EFA508C1}"/>
              </a:ext>
            </a:extLst>
          </p:cNvPr>
          <p:cNvCxnSpPr>
            <a:stCxn id="10" idx="6"/>
            <a:endCxn id="9" idx="1"/>
          </p:cNvCxnSpPr>
          <p:nvPr/>
        </p:nvCxnSpPr>
        <p:spPr>
          <a:xfrm>
            <a:off x="9880754" y="4371462"/>
            <a:ext cx="346119" cy="99032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BEF71D37-3A73-4E30-907F-BD667E420F72}"/>
              </a:ext>
            </a:extLst>
          </p:cNvPr>
          <p:cNvCxnSpPr>
            <a:stCxn id="36" idx="6"/>
            <a:endCxn id="9" idx="1"/>
          </p:cNvCxnSpPr>
          <p:nvPr/>
        </p:nvCxnSpPr>
        <p:spPr>
          <a:xfrm>
            <a:off x="9870647" y="4732015"/>
            <a:ext cx="356226" cy="629771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Elbow 96">
            <a:extLst>
              <a:ext uri="{FF2B5EF4-FFF2-40B4-BE49-F238E27FC236}">
                <a16:creationId xmlns:a16="http://schemas.microsoft.com/office/drawing/2014/main" id="{A00DBA81-90C5-42C3-A321-3EC267CB0A0B}"/>
              </a:ext>
            </a:extLst>
          </p:cNvPr>
          <p:cNvCxnSpPr>
            <a:stCxn id="37" idx="6"/>
            <a:endCxn id="9" idx="1"/>
          </p:cNvCxnSpPr>
          <p:nvPr/>
        </p:nvCxnSpPr>
        <p:spPr>
          <a:xfrm>
            <a:off x="9853121" y="5085135"/>
            <a:ext cx="373752" cy="276651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or: Elbow 98">
            <a:extLst>
              <a:ext uri="{FF2B5EF4-FFF2-40B4-BE49-F238E27FC236}">
                <a16:creationId xmlns:a16="http://schemas.microsoft.com/office/drawing/2014/main" id="{AC439780-5C7A-469D-AAA2-ACF398309EF4}"/>
              </a:ext>
            </a:extLst>
          </p:cNvPr>
          <p:cNvCxnSpPr>
            <a:stCxn id="38" idx="6"/>
            <a:endCxn id="9" idx="1"/>
          </p:cNvCxnSpPr>
          <p:nvPr/>
        </p:nvCxnSpPr>
        <p:spPr>
          <a:xfrm flipV="1">
            <a:off x="9882245" y="5361786"/>
            <a:ext cx="344628" cy="76376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: Elbow 100">
            <a:extLst>
              <a:ext uri="{FF2B5EF4-FFF2-40B4-BE49-F238E27FC236}">
                <a16:creationId xmlns:a16="http://schemas.microsoft.com/office/drawing/2014/main" id="{AA716CA7-1D2A-4C1A-8C6C-56738124AD18}"/>
              </a:ext>
            </a:extLst>
          </p:cNvPr>
          <p:cNvCxnSpPr>
            <a:stCxn id="39" idx="6"/>
            <a:endCxn id="9" idx="1"/>
          </p:cNvCxnSpPr>
          <p:nvPr/>
        </p:nvCxnSpPr>
        <p:spPr>
          <a:xfrm flipV="1">
            <a:off x="9864726" y="5361786"/>
            <a:ext cx="362147" cy="421902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: Elbow 102">
            <a:extLst>
              <a:ext uri="{FF2B5EF4-FFF2-40B4-BE49-F238E27FC236}">
                <a16:creationId xmlns:a16="http://schemas.microsoft.com/office/drawing/2014/main" id="{6AB4AA61-EDD0-4C62-A4AE-9FF5BF9BC912}"/>
              </a:ext>
            </a:extLst>
          </p:cNvPr>
          <p:cNvCxnSpPr>
            <a:stCxn id="40" idx="6"/>
            <a:endCxn id="9" idx="1"/>
          </p:cNvCxnSpPr>
          <p:nvPr/>
        </p:nvCxnSpPr>
        <p:spPr>
          <a:xfrm flipV="1">
            <a:off x="9902475" y="5361786"/>
            <a:ext cx="324398" cy="776173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: Elbow 104">
            <a:extLst>
              <a:ext uri="{FF2B5EF4-FFF2-40B4-BE49-F238E27FC236}">
                <a16:creationId xmlns:a16="http://schemas.microsoft.com/office/drawing/2014/main" id="{5D4DF246-A08D-4A38-BD8B-E1CB8E3A4F85}"/>
              </a:ext>
            </a:extLst>
          </p:cNvPr>
          <p:cNvCxnSpPr>
            <a:stCxn id="20" idx="6"/>
            <a:endCxn id="9" idx="1"/>
          </p:cNvCxnSpPr>
          <p:nvPr/>
        </p:nvCxnSpPr>
        <p:spPr>
          <a:xfrm flipV="1">
            <a:off x="9902475" y="5361786"/>
            <a:ext cx="324398" cy="1125738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>
            <a:extLst>
              <a:ext uri="{FF2B5EF4-FFF2-40B4-BE49-F238E27FC236}">
                <a16:creationId xmlns:a16="http://schemas.microsoft.com/office/drawing/2014/main" id="{17A4921C-1A7F-4416-8B04-A74634D661B9}"/>
              </a:ext>
            </a:extLst>
          </p:cNvPr>
          <p:cNvSpPr/>
          <p:nvPr/>
        </p:nvSpPr>
        <p:spPr>
          <a:xfrm>
            <a:off x="8222511" y="1707097"/>
            <a:ext cx="1645920" cy="3403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800" dirty="0">
                <a:solidFill>
                  <a:schemeClr val="tx1"/>
                </a:solidFill>
              </a:rPr>
              <a:t>Book Keeping</a:t>
            </a:r>
          </a:p>
        </p:txBody>
      </p:sp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5DBA927F-A373-4B33-AE2A-340E9D392F26}"/>
              </a:ext>
            </a:extLst>
          </p:cNvPr>
          <p:cNvCxnSpPr>
            <a:cxnSpLocks/>
            <a:stCxn id="72" idx="6"/>
            <a:endCxn id="35" idx="1"/>
          </p:cNvCxnSpPr>
          <p:nvPr/>
        </p:nvCxnSpPr>
        <p:spPr>
          <a:xfrm>
            <a:off x="9868431" y="1877277"/>
            <a:ext cx="398587" cy="643398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1798C04-A533-4D3B-BF50-60B384FE0EF6}"/>
              </a:ext>
            </a:extLst>
          </p:cNvPr>
          <p:cNvSpPr txBox="1"/>
          <p:nvPr/>
        </p:nvSpPr>
        <p:spPr>
          <a:xfrm>
            <a:off x="660400" y="6215744"/>
            <a:ext cx="4094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dirty="0"/>
              <a:t>Take a long shopping list of services and convert to 6 core products that solve customer problems and simplify your messages</a:t>
            </a:r>
          </a:p>
        </p:txBody>
      </p:sp>
      <p:pic>
        <p:nvPicPr>
          <p:cNvPr id="78" name="Picture 77" descr="A screenshot of a cell phone&#10;&#10;Description automatically generated">
            <a:extLst>
              <a:ext uri="{FF2B5EF4-FFF2-40B4-BE49-F238E27FC236}">
                <a16:creationId xmlns:a16="http://schemas.microsoft.com/office/drawing/2014/main" id="{8FB6AE1D-C429-4950-A151-08C004202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64" name="Slide Number Placeholder 63">
            <a:extLst>
              <a:ext uri="{FF2B5EF4-FFF2-40B4-BE49-F238E27FC236}">
                <a16:creationId xmlns:a16="http://schemas.microsoft.com/office/drawing/2014/main" id="{4F9DA5E9-E370-40AC-B65B-A270ADB6FE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>
                <a:solidFill>
                  <a:srgbClr val="D1D1C5"/>
                </a:solidFill>
              </a:rPr>
              <a:t>Slide </a:t>
            </a:r>
            <a:fld id="{8D86E900-14D1-4A31-93CA-A00466A1D12C}" type="slidenum">
              <a:rPr lang="en-AU" smtClean="0">
                <a:solidFill>
                  <a:srgbClr val="D1D1C5"/>
                </a:solidFill>
              </a:rPr>
              <a:pPr/>
              <a:t>14</a:t>
            </a:fld>
            <a:endParaRPr lang="en-AU" dirty="0">
              <a:solidFill>
                <a:srgbClr val="D1D1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873632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546DC-F7A7-451F-B7FA-E46A5AF61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445"/>
            <a:ext cx="9363075" cy="760361"/>
          </a:xfrm>
        </p:spPr>
        <p:txBody>
          <a:bodyPr>
            <a:normAutofit fontScale="90000"/>
          </a:bodyPr>
          <a:lstStyle/>
          <a:p>
            <a:r>
              <a:rPr lang="en-AU" sz="3200" dirty="0"/>
              <a:t>Simplify your Business example - Go to Market – Monetise your Business through right messages, channels &amp; customers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065F3-27D3-406D-8848-7C90763FF12B}"/>
              </a:ext>
            </a:extLst>
          </p:cNvPr>
          <p:cNvSpPr txBox="1"/>
          <p:nvPr/>
        </p:nvSpPr>
        <p:spPr>
          <a:xfrm>
            <a:off x="8962540" y="965202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/>
              <a:t>Customer Segments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DEEC9C-3A90-4F8B-9D2A-8C8564F36845}"/>
              </a:ext>
            </a:extLst>
          </p:cNvPr>
          <p:cNvSpPr txBox="1"/>
          <p:nvPr/>
        </p:nvSpPr>
        <p:spPr>
          <a:xfrm>
            <a:off x="6553200" y="990601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/>
              <a:t>Messages / Experiences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0FFD56-5FC4-4F6F-A8E4-A65CFAA1B189}"/>
              </a:ext>
            </a:extLst>
          </p:cNvPr>
          <p:cNvSpPr txBox="1"/>
          <p:nvPr/>
        </p:nvSpPr>
        <p:spPr>
          <a:xfrm>
            <a:off x="4054544" y="990601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/>
              <a:t>Channels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A0E737-BE87-4BF7-8313-DAE9EDD8BACC}"/>
              </a:ext>
            </a:extLst>
          </p:cNvPr>
          <p:cNvSpPr txBox="1"/>
          <p:nvPr/>
        </p:nvSpPr>
        <p:spPr>
          <a:xfrm>
            <a:off x="1449472" y="990601"/>
            <a:ext cx="1832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/>
              <a:t>Products / Services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D68CD3-5505-4D36-BE2A-9564F10CAC5A}"/>
              </a:ext>
            </a:extLst>
          </p:cNvPr>
          <p:cNvSpPr/>
          <p:nvPr/>
        </p:nvSpPr>
        <p:spPr>
          <a:xfrm>
            <a:off x="8733940" y="1720105"/>
            <a:ext cx="1600200" cy="7413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Small Business</a:t>
            </a:r>
          </a:p>
          <a:p>
            <a:pPr algn="ctr"/>
            <a:r>
              <a:rPr lang="en-AU" sz="1000" dirty="0"/>
              <a:t>(Operating less than 12mths)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821494-5C5E-46DD-A0C6-18BB737B4CE7}"/>
              </a:ext>
            </a:extLst>
          </p:cNvPr>
          <p:cNvSpPr/>
          <p:nvPr/>
        </p:nvSpPr>
        <p:spPr>
          <a:xfrm>
            <a:off x="8733940" y="2577906"/>
            <a:ext cx="1600200" cy="702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Service Based Businesses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FCB132-5165-4EC1-9BFD-61244CE00AE4}"/>
              </a:ext>
            </a:extLst>
          </p:cNvPr>
          <p:cNvSpPr/>
          <p:nvPr/>
        </p:nvSpPr>
        <p:spPr>
          <a:xfrm>
            <a:off x="8733940" y="3421517"/>
            <a:ext cx="1600200" cy="7275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Business Owner </a:t>
            </a:r>
          </a:p>
          <a:p>
            <a:pPr algn="ctr"/>
            <a:r>
              <a:rPr lang="en-AU" sz="1000" dirty="0"/>
              <a:t>(No Staff)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1C37566-3507-42AC-A9C5-CB9CE296BC6F}"/>
              </a:ext>
            </a:extLst>
          </p:cNvPr>
          <p:cNvSpPr/>
          <p:nvPr/>
        </p:nvSpPr>
        <p:spPr>
          <a:xfrm>
            <a:off x="6096000" y="3650505"/>
            <a:ext cx="2154620" cy="678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b="1" dirty="0">
                <a:solidFill>
                  <a:schemeClr val="tx1"/>
                </a:solidFill>
              </a:rPr>
              <a:t>Administrative and Customer Care Support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41AD4A33-97B9-4070-AC46-151B1BCC1AAD}"/>
              </a:ext>
            </a:extLst>
          </p:cNvPr>
          <p:cNvSpPr/>
          <p:nvPr/>
        </p:nvSpPr>
        <p:spPr>
          <a:xfrm>
            <a:off x="1527778" y="1325394"/>
            <a:ext cx="1600200" cy="88392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/>
              <a:t>Manage Meeting Outcomes / Events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D4055E1D-1D36-4758-8D47-2A7D9B4082F9}"/>
              </a:ext>
            </a:extLst>
          </p:cNvPr>
          <p:cNvSpPr/>
          <p:nvPr/>
        </p:nvSpPr>
        <p:spPr>
          <a:xfrm>
            <a:off x="1509997" y="2205941"/>
            <a:ext cx="1600200" cy="81478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/>
              <a:t>Prepare Materials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B94B2688-917C-46BE-AC7D-D0CE3B65B62B}"/>
              </a:ext>
            </a:extLst>
          </p:cNvPr>
          <p:cNvSpPr/>
          <p:nvPr/>
        </p:nvSpPr>
        <p:spPr>
          <a:xfrm>
            <a:off x="1536303" y="3008741"/>
            <a:ext cx="1600200" cy="88392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/>
              <a:t>Manage Documents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E8DAA14-A522-4C24-A3B6-6767BDD22E84}"/>
              </a:ext>
            </a:extLst>
          </p:cNvPr>
          <p:cNvSpPr/>
          <p:nvPr/>
        </p:nvSpPr>
        <p:spPr>
          <a:xfrm>
            <a:off x="3897333" y="1671473"/>
            <a:ext cx="1426029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P - Face to Face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8F9B1FC-5E63-4216-A7F2-6074D602F2F9}"/>
              </a:ext>
            </a:extLst>
          </p:cNvPr>
          <p:cNvSpPr/>
          <p:nvPr/>
        </p:nvSpPr>
        <p:spPr>
          <a:xfrm>
            <a:off x="3875561" y="2291659"/>
            <a:ext cx="1447800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P – Business Demonstrations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E837BA7-096A-4F36-94FE-2A4CA070B5F8}"/>
              </a:ext>
            </a:extLst>
          </p:cNvPr>
          <p:cNvSpPr/>
          <p:nvPr/>
        </p:nvSpPr>
        <p:spPr>
          <a:xfrm>
            <a:off x="3891257" y="3714054"/>
            <a:ext cx="1469572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E - Email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D24C44C-4EF4-45CD-80F2-7E08D30EAACA}"/>
              </a:ext>
            </a:extLst>
          </p:cNvPr>
          <p:cNvSpPr/>
          <p:nvPr/>
        </p:nvSpPr>
        <p:spPr>
          <a:xfrm>
            <a:off x="3891259" y="4723245"/>
            <a:ext cx="1469571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E – SMS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C01D67D-ED18-4EC8-B32C-AB14AB8F60E0}"/>
              </a:ext>
            </a:extLst>
          </p:cNvPr>
          <p:cNvSpPr/>
          <p:nvPr/>
        </p:nvSpPr>
        <p:spPr>
          <a:xfrm>
            <a:off x="3913031" y="5282745"/>
            <a:ext cx="1436913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E – Phone Calls</a:t>
            </a: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9A3BE0EA-CBC7-4E60-B9A8-1E3E10934DCC}"/>
              </a:ext>
            </a:extLst>
          </p:cNvPr>
          <p:cNvSpPr/>
          <p:nvPr/>
        </p:nvSpPr>
        <p:spPr>
          <a:xfrm>
            <a:off x="1536303" y="3935923"/>
            <a:ext cx="1600200" cy="85849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/>
              <a:t>Manage Electronic Communications</a:t>
            </a: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307A35BD-3512-4C43-B1EB-FC973613B2D7}"/>
              </a:ext>
            </a:extLst>
          </p:cNvPr>
          <p:cNvSpPr/>
          <p:nvPr/>
        </p:nvSpPr>
        <p:spPr>
          <a:xfrm>
            <a:off x="1527778" y="4799519"/>
            <a:ext cx="1600200" cy="83486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/>
              <a:t>Booking Service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4F8A694C-654C-4275-A7AE-2AFDB24F2B07}"/>
              </a:ext>
            </a:extLst>
          </p:cNvPr>
          <p:cNvSpPr/>
          <p:nvPr/>
        </p:nvSpPr>
        <p:spPr>
          <a:xfrm>
            <a:off x="1493771" y="5652129"/>
            <a:ext cx="1600200" cy="74688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/>
              <a:t>Optimise Business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8CF6686-7BCD-4EAE-BA24-25EFD1B05FFC}"/>
              </a:ext>
            </a:extLst>
          </p:cNvPr>
          <p:cNvSpPr/>
          <p:nvPr/>
        </p:nvSpPr>
        <p:spPr>
          <a:xfrm>
            <a:off x="6096001" y="4519798"/>
            <a:ext cx="2154620" cy="678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b="1" dirty="0">
                <a:solidFill>
                  <a:schemeClr val="tx1"/>
                </a:solidFill>
              </a:rPr>
              <a:t>Let you get on with running your business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8AEC598-8A44-40A6-AF16-73EC78016B0B}"/>
              </a:ext>
            </a:extLst>
          </p:cNvPr>
          <p:cNvSpPr/>
          <p:nvPr/>
        </p:nvSpPr>
        <p:spPr>
          <a:xfrm>
            <a:off x="6096000" y="2757635"/>
            <a:ext cx="2154620" cy="678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b="1" dirty="0">
                <a:solidFill>
                  <a:schemeClr val="tx1"/>
                </a:solidFill>
              </a:rPr>
              <a:t>Make your business run smoothly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E0D77D5-989B-42EF-91AA-9163763B8820}"/>
              </a:ext>
            </a:extLst>
          </p:cNvPr>
          <p:cNvSpPr/>
          <p:nvPr/>
        </p:nvSpPr>
        <p:spPr>
          <a:xfrm>
            <a:off x="6096000" y="5364877"/>
            <a:ext cx="2154620" cy="678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b="1" dirty="0">
                <a:solidFill>
                  <a:schemeClr val="tx1"/>
                </a:solidFill>
              </a:rPr>
              <a:t>Improve and Optimise your business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A42FA41-60A9-4C9A-864D-16B74D1D997A}"/>
              </a:ext>
            </a:extLst>
          </p:cNvPr>
          <p:cNvSpPr/>
          <p:nvPr/>
        </p:nvSpPr>
        <p:spPr>
          <a:xfrm>
            <a:off x="3913031" y="5818050"/>
            <a:ext cx="1436913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E – Google Hangouts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6DC09D0-8C5D-4CE4-9ABA-1B945938B561}"/>
              </a:ext>
            </a:extLst>
          </p:cNvPr>
          <p:cNvSpPr/>
          <p:nvPr/>
        </p:nvSpPr>
        <p:spPr>
          <a:xfrm>
            <a:off x="6047390" y="1848758"/>
            <a:ext cx="2154620" cy="678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b="1" dirty="0">
                <a:solidFill>
                  <a:schemeClr val="tx1"/>
                </a:solidFill>
              </a:rPr>
              <a:t>Service Business Partner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5F1B5CD-B347-4F34-9512-00563CE4D02D}"/>
              </a:ext>
            </a:extLst>
          </p:cNvPr>
          <p:cNvSpPr/>
          <p:nvPr/>
        </p:nvSpPr>
        <p:spPr>
          <a:xfrm>
            <a:off x="8733940" y="4295608"/>
            <a:ext cx="1600200" cy="7211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Business Owner </a:t>
            </a:r>
          </a:p>
          <a:p>
            <a:pPr algn="ctr"/>
            <a:r>
              <a:rPr lang="en-AU" sz="1000" dirty="0"/>
              <a:t>(Several Staff)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D4C3AD0-DE8C-4FA5-97A1-4F18849F883C}"/>
              </a:ext>
            </a:extLst>
          </p:cNvPr>
          <p:cNvSpPr/>
          <p:nvPr/>
        </p:nvSpPr>
        <p:spPr>
          <a:xfrm>
            <a:off x="3880372" y="3195264"/>
            <a:ext cx="1469572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E - Website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53003B0-72E1-4C86-BFE5-F8B53741B114}"/>
              </a:ext>
            </a:extLst>
          </p:cNvPr>
          <p:cNvSpPr/>
          <p:nvPr/>
        </p:nvSpPr>
        <p:spPr>
          <a:xfrm>
            <a:off x="3886658" y="4217371"/>
            <a:ext cx="1469572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E – Posts / Articles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A5762778-48E7-4C3C-A9E1-111E7DC8C3B6}"/>
              </a:ext>
            </a:extLst>
          </p:cNvPr>
          <p:cNvSpPr/>
          <p:nvPr/>
        </p:nvSpPr>
        <p:spPr>
          <a:xfrm>
            <a:off x="1160383" y="6364097"/>
            <a:ext cx="9557236" cy="493903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>
                <a:solidFill>
                  <a:schemeClr val="tx1"/>
                </a:solidFill>
              </a:rPr>
              <a:t>Quality Service, Accuracy, Efficiency, Loyalty and Satisfaction, Less time with Admin and more time on Business Value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CDC22B5-D9C9-44FB-B0B9-4CA02C99B31F}"/>
              </a:ext>
            </a:extLst>
          </p:cNvPr>
          <p:cNvSpPr/>
          <p:nvPr/>
        </p:nvSpPr>
        <p:spPr>
          <a:xfrm>
            <a:off x="8744100" y="5291288"/>
            <a:ext cx="1600200" cy="7211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Accountants / Industry Assoc</a:t>
            </a:r>
            <a:endParaRPr lang="en-AU" sz="10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26EA70B-B7D9-4F36-B19B-89AB855B2AF3}"/>
              </a:ext>
            </a:extLst>
          </p:cNvPr>
          <p:cNvSpPr/>
          <p:nvPr/>
        </p:nvSpPr>
        <p:spPr>
          <a:xfrm>
            <a:off x="10565610" y="1720105"/>
            <a:ext cx="353410" cy="32966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AU" dirty="0"/>
              <a:t>Carpenters, Plumbers, </a:t>
            </a:r>
            <a:r>
              <a:rPr lang="en-AU" dirty="0" err="1"/>
              <a:t>Electricans</a:t>
            </a:r>
            <a:endParaRPr lang="en-AU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B3F3B77-120E-455E-9EF7-0C7CA636C6B7}"/>
              </a:ext>
            </a:extLst>
          </p:cNvPr>
          <p:cNvSpPr txBox="1"/>
          <p:nvPr/>
        </p:nvSpPr>
        <p:spPr>
          <a:xfrm>
            <a:off x="14120" y="2717170"/>
            <a:ext cx="146957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dirty="0"/>
              <a:t>What are the messages of love and loyalty from my customer base that can be leveraged with other customers?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dirty="0"/>
              <a:t>Simplify the marketing choices and effort</a:t>
            </a:r>
          </a:p>
        </p:txBody>
      </p:sp>
      <p:pic>
        <p:nvPicPr>
          <p:cNvPr id="35" name="Picture 34" descr="A screenshot of a cell phone&#10;&#10;Description automatically generated">
            <a:extLst>
              <a:ext uri="{FF2B5EF4-FFF2-40B4-BE49-F238E27FC236}">
                <a16:creationId xmlns:a16="http://schemas.microsoft.com/office/drawing/2014/main" id="{DDEC8BC5-FC9A-483E-AD47-29512BB40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7C07C2-1E8D-4D3B-95D3-3C3AD04A75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>
                <a:solidFill>
                  <a:srgbClr val="D1D1C5"/>
                </a:solidFill>
              </a:rPr>
              <a:t>Slide </a:t>
            </a:r>
            <a:fld id="{8D86E900-14D1-4A31-93CA-A00466A1D12C}" type="slidenum">
              <a:rPr lang="en-AU" smtClean="0">
                <a:solidFill>
                  <a:srgbClr val="D1D1C5"/>
                </a:solidFill>
              </a:rPr>
              <a:pPr/>
              <a:t>15</a:t>
            </a:fld>
            <a:endParaRPr lang="en-AU" dirty="0">
              <a:solidFill>
                <a:srgbClr val="D1D1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344160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546DC-F7A7-451F-B7FA-E46A5AF61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445"/>
            <a:ext cx="10013513" cy="760361"/>
          </a:xfrm>
        </p:spPr>
        <p:txBody>
          <a:bodyPr>
            <a:normAutofit fontScale="90000"/>
          </a:bodyPr>
          <a:lstStyle/>
          <a:p>
            <a:r>
              <a:rPr lang="en-AU" sz="3200" dirty="0"/>
              <a:t>Simplify your Business example - Go to Market – Package your Products based on your marketing messages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065F3-27D3-406D-8848-7C90763FF12B}"/>
              </a:ext>
            </a:extLst>
          </p:cNvPr>
          <p:cNvSpPr txBox="1"/>
          <p:nvPr/>
        </p:nvSpPr>
        <p:spPr>
          <a:xfrm>
            <a:off x="8763000" y="990602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/>
              <a:t>Customer Segments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DEEC9C-3A90-4F8B-9D2A-8C8564F36845}"/>
              </a:ext>
            </a:extLst>
          </p:cNvPr>
          <p:cNvSpPr txBox="1"/>
          <p:nvPr/>
        </p:nvSpPr>
        <p:spPr>
          <a:xfrm>
            <a:off x="6553200" y="990601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/>
              <a:t>Messages / Experiences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0FFD56-5FC4-4F6F-A8E4-A65CFAA1B189}"/>
              </a:ext>
            </a:extLst>
          </p:cNvPr>
          <p:cNvSpPr txBox="1"/>
          <p:nvPr/>
        </p:nvSpPr>
        <p:spPr>
          <a:xfrm>
            <a:off x="4267200" y="990601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/>
              <a:t>Channels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A0E737-BE87-4BF7-8313-DAE9EDD8BACC}"/>
              </a:ext>
            </a:extLst>
          </p:cNvPr>
          <p:cNvSpPr txBox="1"/>
          <p:nvPr/>
        </p:nvSpPr>
        <p:spPr>
          <a:xfrm>
            <a:off x="2209800" y="990601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/>
              <a:t>Products / Services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D68CD3-5505-4D36-BE2A-9564F10CAC5A}"/>
              </a:ext>
            </a:extLst>
          </p:cNvPr>
          <p:cNvSpPr/>
          <p:nvPr/>
        </p:nvSpPr>
        <p:spPr>
          <a:xfrm>
            <a:off x="8534400" y="1905000"/>
            <a:ext cx="16002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Slow Ageing Process (40+)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821494-5C5E-46DD-A0C6-18BB737B4CE7}"/>
              </a:ext>
            </a:extLst>
          </p:cNvPr>
          <p:cNvSpPr/>
          <p:nvPr/>
        </p:nvSpPr>
        <p:spPr>
          <a:xfrm>
            <a:off x="8534400" y="3352800"/>
            <a:ext cx="16002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Prevent Signs of Ageing (20-40)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FCB132-5165-4EC1-9BFD-61244CE00AE4}"/>
              </a:ext>
            </a:extLst>
          </p:cNvPr>
          <p:cNvSpPr/>
          <p:nvPr/>
        </p:nvSpPr>
        <p:spPr>
          <a:xfrm>
            <a:off x="8556171" y="4876800"/>
            <a:ext cx="16002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Supplementary Income Stream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B0235FE-7BCB-46F6-939B-F052250699E8}"/>
              </a:ext>
            </a:extLst>
          </p:cNvPr>
          <p:cNvSpPr/>
          <p:nvPr/>
        </p:nvSpPr>
        <p:spPr>
          <a:xfrm>
            <a:off x="6477000" y="1828800"/>
            <a:ext cx="1371600" cy="381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Fall in Love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A53A9F-446C-46DB-9168-D31BFAAD670E}"/>
              </a:ext>
            </a:extLst>
          </p:cNvPr>
          <p:cNvSpPr/>
          <p:nvPr/>
        </p:nvSpPr>
        <p:spPr>
          <a:xfrm>
            <a:off x="6477000" y="2362201"/>
            <a:ext cx="1371600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Users of Product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2C51503-8CA6-4AA0-B025-5FE0DF8C3710}"/>
              </a:ext>
            </a:extLst>
          </p:cNvPr>
          <p:cNvSpPr/>
          <p:nvPr/>
        </p:nvSpPr>
        <p:spPr>
          <a:xfrm>
            <a:off x="6520543" y="2971800"/>
            <a:ext cx="1371600" cy="44817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Seeing Results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1B39D6B-C386-4D92-B3FE-1D9D1D26C736}"/>
              </a:ext>
            </a:extLst>
          </p:cNvPr>
          <p:cNvSpPr/>
          <p:nvPr/>
        </p:nvSpPr>
        <p:spPr>
          <a:xfrm>
            <a:off x="6509657" y="3581401"/>
            <a:ext cx="1371600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Share Experiences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3FEB983-A763-4340-827E-38CC60DCE753}"/>
              </a:ext>
            </a:extLst>
          </p:cNvPr>
          <p:cNvSpPr/>
          <p:nvPr/>
        </p:nvSpPr>
        <p:spPr>
          <a:xfrm>
            <a:off x="6520543" y="4191000"/>
            <a:ext cx="1371600" cy="49981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Share Products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456AA69-1B29-43E3-8EE2-EECF7A1A6AA5}"/>
              </a:ext>
            </a:extLst>
          </p:cNvPr>
          <p:cNvSpPr/>
          <p:nvPr/>
        </p:nvSpPr>
        <p:spPr>
          <a:xfrm>
            <a:off x="6520543" y="4800600"/>
            <a:ext cx="1371600" cy="49981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Use in Bathroom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1C37566-3507-42AC-A9C5-CB9CE296BC6F}"/>
              </a:ext>
            </a:extLst>
          </p:cNvPr>
          <p:cNvSpPr/>
          <p:nvPr/>
        </p:nvSpPr>
        <p:spPr>
          <a:xfrm>
            <a:off x="6509657" y="5410200"/>
            <a:ext cx="13716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Use in Supplements Cabinet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C2254965-FA1F-4960-81ED-B6AB0D4F579A}"/>
              </a:ext>
            </a:extLst>
          </p:cNvPr>
          <p:cNvSpPr/>
          <p:nvPr/>
        </p:nvSpPr>
        <p:spPr>
          <a:xfrm>
            <a:off x="1981199" y="1752600"/>
            <a:ext cx="1447800" cy="9906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/>
              <a:t>Beauty Devices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41AD4A33-97B9-4070-AC46-151B1BCC1AAD}"/>
              </a:ext>
            </a:extLst>
          </p:cNvPr>
          <p:cNvSpPr/>
          <p:nvPr/>
        </p:nvSpPr>
        <p:spPr>
          <a:xfrm>
            <a:off x="1981200" y="2819400"/>
            <a:ext cx="1447800" cy="9906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 err="1"/>
              <a:t>Biophotonic</a:t>
            </a:r>
            <a:r>
              <a:rPr lang="en-AU" sz="1600" dirty="0"/>
              <a:t> Scanner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D4055E1D-1D36-4758-8D47-2A7D9B4082F9}"/>
              </a:ext>
            </a:extLst>
          </p:cNvPr>
          <p:cNvSpPr/>
          <p:nvPr/>
        </p:nvSpPr>
        <p:spPr>
          <a:xfrm>
            <a:off x="1981200" y="3886200"/>
            <a:ext cx="1447799" cy="9906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/>
              <a:t>Health Products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B94B2688-917C-46BE-AC7D-D0CE3B65B62B}"/>
              </a:ext>
            </a:extLst>
          </p:cNvPr>
          <p:cNvSpPr/>
          <p:nvPr/>
        </p:nvSpPr>
        <p:spPr>
          <a:xfrm>
            <a:off x="1981200" y="4953000"/>
            <a:ext cx="1447798" cy="9906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 err="1"/>
              <a:t>SkinCare</a:t>
            </a:r>
            <a:endParaRPr lang="en-AU" sz="160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E8DAA14-A522-4C24-A3B6-6767BDD22E84}"/>
              </a:ext>
            </a:extLst>
          </p:cNvPr>
          <p:cNvSpPr/>
          <p:nvPr/>
        </p:nvSpPr>
        <p:spPr>
          <a:xfrm>
            <a:off x="4136571" y="1733358"/>
            <a:ext cx="1426029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P - Face to Face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8F9B1FC-5E63-4216-A7F2-6074D602F2F9}"/>
              </a:ext>
            </a:extLst>
          </p:cNvPr>
          <p:cNvSpPr/>
          <p:nvPr/>
        </p:nvSpPr>
        <p:spPr>
          <a:xfrm>
            <a:off x="4114799" y="2268486"/>
            <a:ext cx="1447800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P – Group Demonstrations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E211D9-B87C-475F-B27D-E69F6476049C}"/>
              </a:ext>
            </a:extLst>
          </p:cNvPr>
          <p:cNvSpPr/>
          <p:nvPr/>
        </p:nvSpPr>
        <p:spPr>
          <a:xfrm>
            <a:off x="4136573" y="2804670"/>
            <a:ext cx="1426027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P - Training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F76AECF-9D89-400B-94F1-51672DBFE520}"/>
              </a:ext>
            </a:extLst>
          </p:cNvPr>
          <p:cNvSpPr/>
          <p:nvPr/>
        </p:nvSpPr>
        <p:spPr>
          <a:xfrm>
            <a:off x="4125687" y="3344295"/>
            <a:ext cx="1447799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P – Pamper Party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E837BA7-096A-4F36-94FE-2A4CA070B5F8}"/>
              </a:ext>
            </a:extLst>
          </p:cNvPr>
          <p:cNvSpPr/>
          <p:nvPr/>
        </p:nvSpPr>
        <p:spPr>
          <a:xfrm>
            <a:off x="4103913" y="3905444"/>
            <a:ext cx="1469572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E - Facebook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D24C44C-4EF4-45CD-80F2-7E08D30EAACA}"/>
              </a:ext>
            </a:extLst>
          </p:cNvPr>
          <p:cNvSpPr/>
          <p:nvPr/>
        </p:nvSpPr>
        <p:spPr>
          <a:xfrm>
            <a:off x="4103915" y="4478700"/>
            <a:ext cx="1469571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E – Public Personal Page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C01D67D-ED18-4EC8-B32C-AB14AB8F60E0}"/>
              </a:ext>
            </a:extLst>
          </p:cNvPr>
          <p:cNvSpPr/>
          <p:nvPr/>
        </p:nvSpPr>
        <p:spPr>
          <a:xfrm>
            <a:off x="4125687" y="5011029"/>
            <a:ext cx="1436913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E – Closed Group Page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2327DF5-5174-4166-A63C-B2CE1E65246A}"/>
              </a:ext>
            </a:extLst>
          </p:cNvPr>
          <p:cNvSpPr/>
          <p:nvPr/>
        </p:nvSpPr>
        <p:spPr>
          <a:xfrm>
            <a:off x="4114799" y="5543358"/>
            <a:ext cx="1458686" cy="4764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000" dirty="0">
                <a:solidFill>
                  <a:schemeClr val="tx1"/>
                </a:solidFill>
              </a:rPr>
              <a:t>E - Web Page</a:t>
            </a:r>
          </a:p>
        </p:txBody>
      </p:sp>
      <p:sp>
        <p:nvSpPr>
          <p:cNvPr id="31" name="Arrow: Left-Right 30">
            <a:extLst>
              <a:ext uri="{FF2B5EF4-FFF2-40B4-BE49-F238E27FC236}">
                <a16:creationId xmlns:a16="http://schemas.microsoft.com/office/drawing/2014/main" id="{3BAC37E6-A70C-477D-B6F8-C9F17E6AEF2D}"/>
              </a:ext>
            </a:extLst>
          </p:cNvPr>
          <p:cNvSpPr/>
          <p:nvPr/>
        </p:nvSpPr>
        <p:spPr>
          <a:xfrm>
            <a:off x="7848600" y="6075686"/>
            <a:ext cx="2514600" cy="799188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Frustrated</a:t>
            </a:r>
          </a:p>
        </p:txBody>
      </p:sp>
      <p:sp>
        <p:nvSpPr>
          <p:cNvPr id="32" name="Arrow: Left-Right 31">
            <a:extLst>
              <a:ext uri="{FF2B5EF4-FFF2-40B4-BE49-F238E27FC236}">
                <a16:creationId xmlns:a16="http://schemas.microsoft.com/office/drawing/2014/main" id="{05084A45-1C5B-4C26-B326-FABBA16E3A69}"/>
              </a:ext>
            </a:extLst>
          </p:cNvPr>
          <p:cNvSpPr/>
          <p:nvPr/>
        </p:nvSpPr>
        <p:spPr>
          <a:xfrm>
            <a:off x="3962400" y="6088029"/>
            <a:ext cx="3848100" cy="799188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Connection / Collaboration</a:t>
            </a:r>
          </a:p>
        </p:txBody>
      </p:sp>
      <p:sp>
        <p:nvSpPr>
          <p:cNvPr id="33" name="Arrow: Left-Right 32">
            <a:extLst>
              <a:ext uri="{FF2B5EF4-FFF2-40B4-BE49-F238E27FC236}">
                <a16:creationId xmlns:a16="http://schemas.microsoft.com/office/drawing/2014/main" id="{F10F3902-6809-48CB-A5A5-EF5955D30659}"/>
              </a:ext>
            </a:extLst>
          </p:cNvPr>
          <p:cNvSpPr/>
          <p:nvPr/>
        </p:nvSpPr>
        <p:spPr>
          <a:xfrm>
            <a:off x="1562100" y="6088029"/>
            <a:ext cx="2438400" cy="799188"/>
          </a:xfrm>
          <a:prstGeom prst="left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Freedom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27973D-41F5-4E63-871B-9F237B61F443}"/>
              </a:ext>
            </a:extLst>
          </p:cNvPr>
          <p:cNvSpPr txBox="1"/>
          <p:nvPr/>
        </p:nvSpPr>
        <p:spPr>
          <a:xfrm>
            <a:off x="145386" y="2717170"/>
            <a:ext cx="16021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dirty="0"/>
              <a:t>Which customers are buying which products and which messages through which channels are having the greatest impact and success in generating sales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dirty="0"/>
              <a:t>Simplify the funding and investment decisions</a:t>
            </a:r>
          </a:p>
        </p:txBody>
      </p:sp>
      <p:pic>
        <p:nvPicPr>
          <p:cNvPr id="35" name="Picture 3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CE8E5DE-A557-4106-8F59-D7414C408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132988-8554-4A31-B24D-A6C5506D24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>
                <a:solidFill>
                  <a:srgbClr val="D1D1C5"/>
                </a:solidFill>
              </a:rPr>
              <a:t>Slide </a:t>
            </a:r>
            <a:fld id="{8D86E900-14D1-4A31-93CA-A00466A1D12C}" type="slidenum">
              <a:rPr lang="en-AU" smtClean="0">
                <a:solidFill>
                  <a:srgbClr val="D1D1C5"/>
                </a:solidFill>
              </a:rPr>
              <a:pPr/>
              <a:t>16</a:t>
            </a:fld>
            <a:endParaRPr lang="en-AU" dirty="0">
              <a:solidFill>
                <a:srgbClr val="D1D1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180197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EC0F7-04BE-4A0E-B470-8EC937C16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63075" cy="752475"/>
          </a:xfrm>
        </p:spPr>
        <p:txBody>
          <a:bodyPr>
            <a:noAutofit/>
          </a:bodyPr>
          <a:lstStyle/>
          <a:p>
            <a:r>
              <a:rPr lang="en-AU" sz="2800" dirty="0"/>
              <a:t>Simplify your Business example - Business Processes aligned to scale your business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374495-D032-42A1-904B-282613BCE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686" y="1436149"/>
            <a:ext cx="8416834" cy="49444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5D0A20-484B-424D-ACE5-686B560DDBF2}"/>
              </a:ext>
            </a:extLst>
          </p:cNvPr>
          <p:cNvSpPr txBox="1"/>
          <p:nvPr/>
        </p:nvSpPr>
        <p:spPr>
          <a:xfrm>
            <a:off x="172720" y="2509520"/>
            <a:ext cx="22961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dirty="0"/>
              <a:t>Do you know what processes deliver value to your customers?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dirty="0"/>
              <a:t>What processes are supported and in scope for your technology solution?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dirty="0"/>
              <a:t>Is your team aligned to your Ways of Working?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dirty="0"/>
              <a:t>Where are the patterns and sweet spots in your business?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dirty="0"/>
              <a:t>Where are the pain points and manual processes that fall over?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sz="1200" dirty="0"/>
              <a:t>Simplify the strategic choices to improve business processes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E769D996-5C27-49AE-A243-B48E61C46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93053E-F2D2-44A5-A2C4-E4AC884B4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7226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F43E2-7204-4709-BA8E-FB6D6EB1A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65125"/>
            <a:ext cx="9701171" cy="975995"/>
          </a:xfrm>
        </p:spPr>
        <p:txBody>
          <a:bodyPr>
            <a:normAutofit/>
          </a:bodyPr>
          <a:lstStyle/>
          <a:p>
            <a:r>
              <a:rPr lang="en-AU" sz="2800" dirty="0"/>
              <a:t>Simplify your Business example – Technology ecosystem delivering significant business outcomes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A359CF-C6B3-4795-BB1A-2A1DB604B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560" y="1784034"/>
            <a:ext cx="3786823" cy="399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11CD743-A224-4968-9AB7-5ADBCC221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368" y="3171825"/>
            <a:ext cx="3867150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9C75BE0-232F-49E4-9F6B-07B9FA4BDC29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942563-9F5D-4C4C-B169-996A785732A9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BB5187-82A8-4D8C-888B-4E7D110B2FE0}"/>
              </a:ext>
            </a:extLst>
          </p:cNvPr>
          <p:cNvSpPr/>
          <p:nvPr/>
        </p:nvSpPr>
        <p:spPr>
          <a:xfrm>
            <a:off x="342681" y="2358797"/>
            <a:ext cx="322347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AU" sz="1200" dirty="0">
                <a:solidFill>
                  <a:srgbClr val="000000"/>
                </a:solidFill>
                <a:latin typeface="Arial" panose="020B0604020202020204" pitchFamily="34" charset="0"/>
              </a:rPr>
              <a:t>Developed an Advanced Analytics pipeline for executing Machine Learning models. The solution used AWS Glue to execute Spark ML jobs for both ETL and model execution.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AU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AU" sz="1200" dirty="0">
                <a:solidFill>
                  <a:srgbClr val="000000"/>
                </a:solidFill>
                <a:latin typeface="Arial" panose="020B0604020202020204" pitchFamily="34" charset="0"/>
              </a:rPr>
              <a:t>The AA pipeline leveraged the Integrated Data Hub Architecture which uses Snowflake as a data warehouse.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AU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AU" sz="1200" dirty="0">
                <a:solidFill>
                  <a:srgbClr val="000000"/>
                </a:solidFill>
                <a:latin typeface="Arial" panose="020B0604020202020204" pitchFamily="34" charset="0"/>
              </a:rPr>
              <a:t>Outcomes generated include uplift in gas production, quicker mean time to return for wells offline and a number of process insights to improve gas quality and output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AU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AU" sz="1200" dirty="0">
                <a:solidFill>
                  <a:srgbClr val="000000"/>
                </a:solidFill>
                <a:latin typeface="Arial" panose="020B0604020202020204" pitchFamily="34" charset="0"/>
              </a:rPr>
              <a:t>Simplify the communication of how technologies come together to create solutions that work.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AU" sz="1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sz="1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B19C4AA1-E1F0-4401-9D31-AD0F868193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002B11-001B-4883-A8A6-7F22CB069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CBEB-9A45-4C26-9ACF-4E5511B25BAE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7728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8080" y="4561840"/>
            <a:ext cx="8056880" cy="491968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 sz="2400" dirty="0"/>
              <a:t>Business and Technology Strategy alignment</a:t>
            </a:r>
            <a:endParaRPr lang="en-GB" sz="2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381760" y="1295402"/>
            <a:ext cx="10187940" cy="4629151"/>
          </a:xfrm>
        </p:spPr>
        <p:txBody>
          <a:bodyPr>
            <a:normAutofit/>
          </a:bodyPr>
          <a:lstStyle/>
          <a:p>
            <a:r>
              <a:rPr lang="en-AU" dirty="0"/>
              <a:t>Strategy Assumptions</a:t>
            </a:r>
          </a:p>
          <a:p>
            <a:r>
              <a:rPr lang="en-AU" dirty="0"/>
              <a:t>Business and Technology Strategy </a:t>
            </a:r>
            <a:r>
              <a:rPr lang="en-AU" dirty="0" err="1"/>
              <a:t>vis</a:t>
            </a:r>
            <a:r>
              <a:rPr lang="en-AU" dirty="0"/>
              <a:t> Performance  </a:t>
            </a:r>
          </a:p>
          <a:p>
            <a:r>
              <a:rPr lang="en-AU" dirty="0"/>
              <a:t>Simplify your Business - Case Studies – solving business and technology problems</a:t>
            </a:r>
          </a:p>
          <a:p>
            <a:pPr marL="628559" lvl="1" indent="-285750">
              <a:buFont typeface="Arial" panose="020B0604020202020204" pitchFamily="34" charset="0"/>
              <a:buChar char="•"/>
            </a:pPr>
            <a:r>
              <a:rPr lang="en-AU" sz="1400" dirty="0"/>
              <a:t>Small business</a:t>
            </a:r>
          </a:p>
          <a:p>
            <a:pPr marL="628559" lvl="1" indent="-285750">
              <a:buFont typeface="Arial" panose="020B0604020202020204" pitchFamily="34" charset="0"/>
              <a:buChar char="•"/>
            </a:pPr>
            <a:r>
              <a:rPr lang="en-AU" sz="1400" dirty="0"/>
              <a:t>HealthCare Group</a:t>
            </a:r>
          </a:p>
          <a:p>
            <a:pPr marL="628559" lvl="1" indent="-285750">
              <a:buFont typeface="Arial" panose="020B0604020202020204" pitchFamily="34" charset="0"/>
              <a:buChar char="•"/>
            </a:pPr>
            <a:r>
              <a:rPr lang="en-AU" sz="1400" dirty="0"/>
              <a:t>Mining Group</a:t>
            </a:r>
          </a:p>
          <a:p>
            <a:pPr marL="628559" lvl="1" indent="-285750">
              <a:buFont typeface="Arial" panose="020B0604020202020204" pitchFamily="34" charset="0"/>
              <a:buChar char="•"/>
            </a:pPr>
            <a:r>
              <a:rPr lang="en-AU" sz="1400" dirty="0"/>
              <a:t>Financial Services Group</a:t>
            </a:r>
          </a:p>
          <a:p>
            <a:pPr marL="628559" lvl="1" indent="-285750">
              <a:buFont typeface="Arial" panose="020B0604020202020204" pitchFamily="34" charset="0"/>
              <a:buChar char="•"/>
            </a:pPr>
            <a:r>
              <a:rPr lang="en-AU" sz="1400" dirty="0"/>
              <a:t>Transport Services</a:t>
            </a:r>
          </a:p>
          <a:p>
            <a:pPr indent="0"/>
            <a:endParaRPr lang="en-AU" dirty="0"/>
          </a:p>
          <a:p>
            <a:pPr indent="0"/>
            <a:r>
              <a:rPr lang="en-AU" dirty="0"/>
              <a:t>Architecture Method and Solution Approach</a:t>
            </a:r>
          </a:p>
          <a:p>
            <a:pPr indent="0"/>
            <a:endParaRPr lang="en-AU" dirty="0"/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F2145D-A8CD-47E1-B381-1AE753C34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475F71-A0C2-4388-8A37-24E7370FCA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>
                <a:solidFill>
                  <a:srgbClr val="D1D1C5"/>
                </a:solidFill>
              </a:rPr>
              <a:t>Slide </a:t>
            </a:r>
            <a:fld id="{8D86E900-14D1-4A31-93CA-A00466A1D12C}" type="slidenum">
              <a:rPr lang="en-AU" smtClean="0">
                <a:solidFill>
                  <a:srgbClr val="D1D1C5"/>
                </a:solidFill>
              </a:rPr>
              <a:pPr/>
              <a:t>19</a:t>
            </a:fld>
            <a:endParaRPr lang="en-AU" dirty="0">
              <a:solidFill>
                <a:srgbClr val="D1D1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652091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0174"/>
          </a:xfrm>
        </p:spPr>
        <p:txBody>
          <a:bodyPr>
            <a:noAutofit/>
          </a:bodyPr>
          <a:lstStyle/>
          <a:p>
            <a:pPr algn="l"/>
            <a:r>
              <a:rPr lang="en-AU" sz="2800" dirty="0"/>
              <a:t>Method - Line of Sight Approach </a:t>
            </a:r>
            <a:br>
              <a:rPr lang="en-AU" sz="2800" dirty="0"/>
            </a:br>
            <a:r>
              <a:rPr lang="en-AU" sz="2800" dirty="0"/>
              <a:t>It’s all about the Data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717040" y="1417321"/>
            <a:ext cx="8484235" cy="4990605"/>
          </a:xfrm>
        </p:spPr>
        <p:txBody>
          <a:bodyPr>
            <a:normAutofit/>
          </a:bodyPr>
          <a:lstStyle/>
          <a:p>
            <a:pPr marL="0" indent="0"/>
            <a:r>
              <a:rPr lang="en-AU" sz="2000" dirty="0"/>
              <a:t>Ensure your data is in a mature state, agreed and available to support your architecture mapping. Data that can be mapped includes:</a:t>
            </a:r>
          </a:p>
          <a:p>
            <a:pPr marL="550014" lvl="1" indent="-342900">
              <a:buFont typeface="Arial" panose="020B0604020202020204" pitchFamily="34" charset="0"/>
              <a:buChar char="•"/>
            </a:pPr>
            <a:r>
              <a:rPr lang="en-AU" sz="2000" dirty="0"/>
              <a:t>Customer Segments – who will generate value for you</a:t>
            </a:r>
          </a:p>
          <a:p>
            <a:pPr marL="550014" lvl="1" indent="-342900">
              <a:buFont typeface="Arial" panose="020B0604020202020204" pitchFamily="34" charset="0"/>
              <a:buChar char="•"/>
            </a:pPr>
            <a:r>
              <a:rPr lang="en-AU" sz="2000" dirty="0"/>
              <a:t>Products and Services, Customer Messages, Distribution Channels</a:t>
            </a:r>
          </a:p>
          <a:p>
            <a:pPr marL="550014" lvl="1" indent="-342900">
              <a:buFont typeface="Arial" panose="020B0604020202020204" pitchFamily="34" charset="0"/>
              <a:buChar char="•"/>
            </a:pPr>
            <a:r>
              <a:rPr lang="en-AU" sz="2000" dirty="0"/>
              <a:t>Business Strategies – including Channel, Products and Marketing messages</a:t>
            </a:r>
          </a:p>
          <a:p>
            <a:pPr marL="550014" lvl="1" indent="-342900">
              <a:buFont typeface="Arial" panose="020B0604020202020204" pitchFamily="34" charset="0"/>
              <a:buChar char="•"/>
            </a:pPr>
            <a:r>
              <a:rPr lang="en-AU" sz="2000" dirty="0"/>
              <a:t>Measures / Outcomes – SMART (Specific, Measurable, Attainable, Relevant, Timely)</a:t>
            </a:r>
          </a:p>
          <a:p>
            <a:pPr marL="550014" lvl="1" indent="-342900">
              <a:buFont typeface="Arial" panose="020B0604020202020204" pitchFamily="34" charset="0"/>
              <a:buChar char="•"/>
            </a:pPr>
            <a:r>
              <a:rPr lang="en-AU" sz="2000" dirty="0"/>
              <a:t>Business Capabilities – Business Capability Model</a:t>
            </a:r>
          </a:p>
          <a:p>
            <a:pPr marL="550014" lvl="1" indent="-342900">
              <a:buFont typeface="Arial" panose="020B0604020202020204" pitchFamily="34" charset="0"/>
              <a:buChar char="•"/>
            </a:pPr>
            <a:r>
              <a:rPr lang="en-AU" sz="2000" dirty="0"/>
              <a:t>Information, Applications and Technology Infrastructure Assets / Model</a:t>
            </a:r>
          </a:p>
          <a:p>
            <a:pPr marL="550014" lvl="1" indent="-342900">
              <a:buFont typeface="Arial" panose="020B0604020202020204" pitchFamily="34" charset="0"/>
              <a:buChar char="•"/>
            </a:pPr>
            <a:r>
              <a:rPr lang="en-AU" sz="2000" dirty="0"/>
              <a:t>Projects – list of all projects and initiatives including $$$, focus, timing</a:t>
            </a:r>
          </a:p>
          <a:p>
            <a:pPr marL="550014" lvl="1" indent="-342900">
              <a:buFont typeface="Arial" panose="020B0604020202020204" pitchFamily="34" charset="0"/>
              <a:buChar char="•"/>
            </a:pPr>
            <a:r>
              <a:rPr lang="en-AU" sz="2000" dirty="0"/>
              <a:t>Business Units – Organisational Chart outlining key functions</a:t>
            </a:r>
          </a:p>
          <a:p>
            <a:pPr marL="550014" lvl="1" indent="-342900">
              <a:buFont typeface="Arial" panose="020B0604020202020204" pitchFamily="34" charset="0"/>
              <a:buChar char="•"/>
            </a:pPr>
            <a:r>
              <a:rPr lang="en-AU" sz="2000" dirty="0"/>
              <a:t>Stakeholders – Influencers, Operational Budgets and FTE, Risks and Dependencies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696128" y="97529"/>
            <a:ext cx="1223157" cy="1010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10696128" y="97529"/>
            <a:ext cx="1223157" cy="1010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85795BEB-D4E6-4394-9823-B12EF3517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14A5EC-1D49-47AA-891B-038AE530D5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>
                <a:solidFill>
                  <a:srgbClr val="D1D1C5"/>
                </a:solidFill>
              </a:rPr>
              <a:t>Slide </a:t>
            </a:r>
            <a:fld id="{8D86E900-14D1-4A31-93CA-A00466A1D12C}" type="slidenum">
              <a:rPr lang="en-AU" smtClean="0">
                <a:solidFill>
                  <a:srgbClr val="D1D1C5"/>
                </a:solidFill>
              </a:rPr>
              <a:pPr/>
              <a:t>20</a:t>
            </a:fld>
            <a:endParaRPr lang="en-AU" dirty="0">
              <a:solidFill>
                <a:srgbClr val="D1D1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383084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99922" y="213360"/>
            <a:ext cx="7705725" cy="685800"/>
          </a:xfrm>
        </p:spPr>
        <p:txBody>
          <a:bodyPr>
            <a:normAutofit/>
          </a:bodyPr>
          <a:lstStyle/>
          <a:p>
            <a:r>
              <a:rPr lang="en-AU" sz="3200" dirty="0"/>
              <a:t>Biography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752600" y="1295402"/>
            <a:ext cx="7620000" cy="4629151"/>
          </a:xfrm>
        </p:spPr>
        <p:txBody>
          <a:bodyPr>
            <a:noAutofit/>
          </a:bodyPr>
          <a:lstStyle/>
          <a:p>
            <a:r>
              <a:rPr lang="en-AU" sz="1800" dirty="0"/>
              <a:t>25+ year career with Line Management roles in Sales &amp; Marketing and deep Consulting, Architecture experience. </a:t>
            </a:r>
          </a:p>
          <a:p>
            <a:r>
              <a:rPr lang="en-AU" sz="1800" dirty="0"/>
              <a:t>Last 15 years as an Enterprise Architect building Architecture Practices , enabling business and technology strategies and solving complex business challenges.</a:t>
            </a:r>
          </a:p>
          <a:p>
            <a:r>
              <a:rPr lang="en-AU" sz="1800" dirty="0"/>
              <a:t>Business and Technology delivery success across 30+ companies primarily in Banking, Mining, Utilities, Transport and Health industries</a:t>
            </a:r>
          </a:p>
          <a:p>
            <a:r>
              <a:rPr lang="en-AU" sz="1800" dirty="0"/>
              <a:t>Domain expertise in Business, Applications, Integration and Information Architecture and deep experience in BI and CRM.</a:t>
            </a:r>
          </a:p>
          <a:p>
            <a:r>
              <a:rPr lang="en-AU" sz="1800" dirty="0"/>
              <a:t>Top down whole of company, whole of country focus applying Enterprise and Solution Architecture disciplines to simplify your decision choices.</a:t>
            </a:r>
          </a:p>
          <a:p>
            <a:r>
              <a:rPr lang="en-AU" sz="1800" dirty="0"/>
              <a:t>Experience across Australia and New Zealand, author of Architecture white papers, eBooks, articles and member of Motivational Speakers Australia</a:t>
            </a:r>
          </a:p>
          <a:p>
            <a:r>
              <a:rPr lang="en-AU" sz="1800" dirty="0"/>
              <a:t>Recently Enterprise Business Information Architect at NSW Transport, supporting multi Agency $20bn+ portfolio of projects and now optimising the Gas Supply Chain for Origin Energy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580" y="5020082"/>
            <a:ext cx="1815639" cy="1808941"/>
          </a:xfrm>
          <a:prstGeom prst="rect">
            <a:avLst/>
          </a:prstGeo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70DF8C33-13FC-48E5-8DEA-FB6577F2D8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75" y="105196"/>
            <a:ext cx="1940560" cy="136165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BFEF89-8F27-43E1-B465-29BA9B06B0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AU">
                <a:solidFill>
                  <a:srgbClr val="D1D1C5"/>
                </a:solidFill>
              </a:rPr>
              <a:t>Slide </a:t>
            </a:r>
            <a:fld id="{8D86E900-14D1-4A31-93CA-A00466A1D12C}" type="slidenum">
              <a:rPr lang="en-AU" smtClean="0">
                <a:solidFill>
                  <a:srgbClr val="D1D1C5"/>
                </a:solidFill>
              </a:rPr>
              <a:pPr/>
              <a:t>21</a:t>
            </a:fld>
            <a:endParaRPr lang="en-AU" dirty="0">
              <a:solidFill>
                <a:srgbClr val="D1D1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680734"/>
      </p:ext>
    </p:extLst>
  </p:cSld>
  <p:clrMapOvr>
    <a:masterClrMapping/>
  </p:clrMapOvr>
  <p:transition spd="slow"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_WORDWRAPSET" val="Tru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</TotalTime>
  <Words>2023</Words>
  <Application>Microsoft Office PowerPoint</Application>
  <PresentationFormat>Widescreen</PresentationFormat>
  <Paragraphs>326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Century Gothic</vt:lpstr>
      <vt:lpstr>Times New Roman</vt:lpstr>
      <vt:lpstr>Office Theme</vt:lpstr>
      <vt:lpstr>On a Page – Simplifying your Business</vt:lpstr>
      <vt:lpstr>Business and Technology Strategy alignment</vt:lpstr>
      <vt:lpstr>Strategy Assumptions - Key Findings</vt:lpstr>
      <vt:lpstr>Business and Technology Strategy – All companies have Aspirations and Goals</vt:lpstr>
      <vt:lpstr>Execution Strength – But face a number of Business and Technology Issues </vt:lpstr>
      <vt:lpstr>What is Line of Sight? – How it all hangs together</vt:lpstr>
      <vt:lpstr>Why Line of Sight?  Aligning your Business Strategy with Execution Strength</vt:lpstr>
      <vt:lpstr>Business and Technology Strategy alignment</vt:lpstr>
      <vt:lpstr>Start with WHY? – What is your value proposition and why does it create value?</vt:lpstr>
      <vt:lpstr>Build Visibility - Architecture Models can simplify and align your Customer, Business and Technology responses</vt:lpstr>
      <vt:lpstr>Simplify your Business example - how to optimise your business operating model </vt:lpstr>
      <vt:lpstr>Simplify your Business example – Business Model creates insights to align resources and investments with outcomes</vt:lpstr>
      <vt:lpstr>Simplify your Business example – Put your Business Model and Strategy on a Page to simplify messages</vt:lpstr>
      <vt:lpstr>Simplify your Business example – Services to Products – 30+ Services simplified to 6</vt:lpstr>
      <vt:lpstr>Simplify your Business example - Go to Market – Monetise your Business through right messages, channels &amp; customers</vt:lpstr>
      <vt:lpstr>Simplify your Business example - Go to Market – Package your Products based on your marketing messages</vt:lpstr>
      <vt:lpstr>Simplify your Business example - Business Processes aligned to scale your business</vt:lpstr>
      <vt:lpstr>Simplify your Business example – Technology ecosystem delivering significant business outcomes </vt:lpstr>
      <vt:lpstr>Business and Technology Strategy alignment</vt:lpstr>
      <vt:lpstr>Method - Line of Sight Approach  It’s all about the Data</vt:lpstr>
      <vt:lpstr>Biography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a Page – Simplifying your World</dc:title>
  <dc:creator>Swindell, Andrew</dc:creator>
  <cp:lastModifiedBy>Swindell, Andrew</cp:lastModifiedBy>
  <cp:revision>1</cp:revision>
  <dcterms:created xsi:type="dcterms:W3CDTF">2019-04-10T00:04:34Z</dcterms:created>
  <dcterms:modified xsi:type="dcterms:W3CDTF">2020-01-20T04:26:57Z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7c7b3fc-4128-41ae-86b4-e4b1b1ae5e15_Enabled">
    <vt:lpwstr>True</vt:lpwstr>
  </property>
  <property fmtid="{D5CDD505-2E9C-101B-9397-08002B2CF9AE}" pid="3" name="MSIP_Label_97c7b3fc-4128-41ae-86b4-e4b1b1ae5e15_SiteId">
    <vt:lpwstr>97160e56-eb00-44fe-b31d-0d6d351c636d</vt:lpwstr>
  </property>
  <property fmtid="{D5CDD505-2E9C-101B-9397-08002B2CF9AE}" pid="4" name="MSIP_Label_97c7b3fc-4128-41ae-86b4-e4b1b1ae5e15_Owner">
    <vt:lpwstr>Andrew.Swindell@originenergy.com.au</vt:lpwstr>
  </property>
  <property fmtid="{D5CDD505-2E9C-101B-9397-08002B2CF9AE}" pid="5" name="MSIP_Label_97c7b3fc-4128-41ae-86b4-e4b1b1ae5e15_SetDate">
    <vt:lpwstr>2019-04-10T00:06:32.0080678Z</vt:lpwstr>
  </property>
  <property fmtid="{D5CDD505-2E9C-101B-9397-08002B2CF9AE}" pid="6" name="MSIP_Label_97c7b3fc-4128-41ae-86b4-e4b1b1ae5e15_Name">
    <vt:lpwstr>General</vt:lpwstr>
  </property>
  <property fmtid="{D5CDD505-2E9C-101B-9397-08002B2CF9AE}" pid="7" name="MSIP_Label_97c7b3fc-4128-41ae-86b4-e4b1b1ae5e15_Application">
    <vt:lpwstr>Microsoft Azure Information Protection</vt:lpwstr>
  </property>
  <property fmtid="{D5CDD505-2E9C-101B-9397-08002B2CF9AE}" pid="8" name="MSIP_Label_97c7b3fc-4128-41ae-86b4-e4b1b1ae5e15_Extended_MSFT_Method">
    <vt:lpwstr>Automatic</vt:lpwstr>
  </property>
  <property fmtid="{D5CDD505-2E9C-101B-9397-08002B2CF9AE}" pid="9" name="Sensitivity">
    <vt:lpwstr>General</vt:lpwstr>
  </property>
</Properties>
</file>